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5"/>
  </p:notesMasterIdLst>
  <p:sldIdLst>
    <p:sldId id="538" r:id="rId2"/>
    <p:sldId id="539" r:id="rId3"/>
    <p:sldId id="540" r:id="rId4"/>
    <p:sldId id="541" r:id="rId5"/>
    <p:sldId id="542" r:id="rId6"/>
    <p:sldId id="543" r:id="rId7"/>
    <p:sldId id="544" r:id="rId8"/>
    <p:sldId id="545" r:id="rId9"/>
    <p:sldId id="546" r:id="rId10"/>
    <p:sldId id="547" r:id="rId11"/>
    <p:sldId id="548" r:id="rId12"/>
    <p:sldId id="549" r:id="rId13"/>
    <p:sldId id="550" r:id="rId14"/>
    <p:sldId id="619" r:id="rId15"/>
    <p:sldId id="552" r:id="rId16"/>
    <p:sldId id="553" r:id="rId17"/>
    <p:sldId id="554" r:id="rId18"/>
    <p:sldId id="555" r:id="rId19"/>
    <p:sldId id="556" r:id="rId20"/>
    <p:sldId id="557" r:id="rId21"/>
    <p:sldId id="558" r:id="rId22"/>
    <p:sldId id="559" r:id="rId23"/>
    <p:sldId id="560" r:id="rId24"/>
    <p:sldId id="561" r:id="rId25"/>
    <p:sldId id="604" r:id="rId26"/>
    <p:sldId id="605" r:id="rId27"/>
    <p:sldId id="606" r:id="rId28"/>
    <p:sldId id="607" r:id="rId29"/>
    <p:sldId id="608" r:id="rId30"/>
    <p:sldId id="609" r:id="rId31"/>
    <p:sldId id="611" r:id="rId32"/>
    <p:sldId id="612" r:id="rId33"/>
    <p:sldId id="610" r:id="rId34"/>
    <p:sldId id="565" r:id="rId35"/>
    <p:sldId id="566" r:id="rId36"/>
    <p:sldId id="567" r:id="rId37"/>
    <p:sldId id="568" r:id="rId38"/>
    <p:sldId id="569" r:id="rId39"/>
    <p:sldId id="570" r:id="rId40"/>
    <p:sldId id="571" r:id="rId41"/>
    <p:sldId id="572" r:id="rId42"/>
    <p:sldId id="613" r:id="rId43"/>
    <p:sldId id="573" r:id="rId44"/>
    <p:sldId id="614" r:id="rId45"/>
    <p:sldId id="615" r:id="rId46"/>
    <p:sldId id="574" r:id="rId47"/>
    <p:sldId id="575" r:id="rId48"/>
    <p:sldId id="616" r:id="rId49"/>
    <p:sldId id="576" r:id="rId50"/>
    <p:sldId id="577" r:id="rId51"/>
    <p:sldId id="578" r:id="rId52"/>
    <p:sldId id="579" r:id="rId53"/>
    <p:sldId id="580" r:id="rId54"/>
    <p:sldId id="581" r:id="rId55"/>
    <p:sldId id="582" r:id="rId56"/>
    <p:sldId id="583" r:id="rId57"/>
    <p:sldId id="584" r:id="rId58"/>
    <p:sldId id="585" r:id="rId59"/>
    <p:sldId id="586" r:id="rId60"/>
    <p:sldId id="617" r:id="rId61"/>
    <p:sldId id="587" r:id="rId62"/>
    <p:sldId id="618" r:id="rId63"/>
    <p:sldId id="588" r:id="rId64"/>
    <p:sldId id="589" r:id="rId65"/>
    <p:sldId id="590" r:id="rId66"/>
    <p:sldId id="591" r:id="rId67"/>
    <p:sldId id="592" r:id="rId68"/>
    <p:sldId id="593" r:id="rId69"/>
    <p:sldId id="594" r:id="rId70"/>
    <p:sldId id="595" r:id="rId71"/>
    <p:sldId id="596" r:id="rId72"/>
    <p:sldId id="597" r:id="rId73"/>
    <p:sldId id="603" r:id="rId7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A6A6A6"/>
    <a:srgbClr val="BF9500"/>
    <a:srgbClr val="F4F4F4"/>
    <a:srgbClr val="E9E9E9"/>
    <a:srgbClr val="FFCE00"/>
    <a:srgbClr val="B08D00"/>
    <a:srgbClr val="FFF6C5"/>
    <a:srgbClr val="00AED8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0" autoAdjust="0"/>
    <p:restoredTop sz="86538"/>
  </p:normalViewPr>
  <p:slideViewPr>
    <p:cSldViewPr snapToGrid="0" snapToObjects="1">
      <p:cViewPr varScale="1">
        <p:scale>
          <a:sx n="104" d="100"/>
          <a:sy n="104" d="100"/>
        </p:scale>
        <p:origin x="416" y="208"/>
      </p:cViewPr>
      <p:guideLst/>
    </p:cSldViewPr>
  </p:slideViewPr>
  <p:outlineViewPr>
    <p:cViewPr>
      <p:scale>
        <a:sx n="33" d="100"/>
        <a:sy n="33" d="100"/>
      </p:scale>
      <p:origin x="0" y="-47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3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78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69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 smtClean="0"/>
              <a:t>Opis szablonu W34 V2.4 bo mi się </a:t>
            </a:r>
            <a:r>
              <a:rPr lang="pl-PL" smtClean="0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 smtClean="0"/>
              <a:t>Tu będę sobie opisywał na czym polega ten szablon</a:t>
            </a:r>
          </a:p>
          <a:p>
            <a:pPr lvl="1"/>
            <a:r>
              <a:rPr lang="pl-PL" dirty="0" smtClean="0"/>
              <a:t>Powstał we wrześniu 2019, przy okazji wykładu „Inwestycje które nie spłoną” i wykładu „nadzieja ucznia Jezusa”. Wersja 2.4 jest pierwsza </a:t>
            </a:r>
            <a:r>
              <a:rPr lang="mr-IN" dirty="0" smtClean="0"/>
              <a:t>–</a:t>
            </a:r>
            <a:r>
              <a:rPr lang="pl-PL" dirty="0" smtClean="0"/>
              <a:t> ma ustalone jakoś kolory.</a:t>
            </a:r>
          </a:p>
          <a:p>
            <a:pPr lvl="1"/>
            <a:r>
              <a:rPr lang="pl-PL" dirty="0" smtClean="0"/>
              <a:t>Warto by tu wstawić szablony jakie miałem w prezentacjach 3S-owych.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Złota myś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6482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łota myś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094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54" r:id="rId5"/>
    <p:sldLayoutId id="2147483655" r:id="rId6"/>
    <p:sldLayoutId id="2147483667" r:id="rId7"/>
    <p:sldLayoutId id="2147483664" r:id="rId8"/>
    <p:sldLayoutId id="2147483662" r:id="rId9"/>
    <p:sldLayoutId id="2147483665" r:id="rId10"/>
    <p:sldLayoutId id="2147483666" r:id="rId11"/>
    <p:sldLayoutId id="2147483660" r:id="rId12"/>
    <p:sldLayoutId id="2147483661" r:id="rId13"/>
    <p:sldLayoutId id="2147483657" r:id="rId14"/>
    <p:sldLayoutId id="2147483663" r:id="rId15"/>
    <p:sldLayoutId id="2147483652" r:id="rId16"/>
    <p:sldLayoutId id="2147483653" r:id="rId17"/>
    <p:sldLayoutId id="2147483656" r:id="rId18"/>
    <p:sldLayoutId id="2147483669" r:id="rId19"/>
    <p:sldLayoutId id="214748367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wojtek@pp.org.p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Co będzie ze mną po śmierci?</a:t>
            </a:r>
            <a:br>
              <a:rPr lang="pl-PL" smtClean="0"/>
            </a:br>
            <a:r>
              <a:rPr lang="pl-PL" dirty="0" smtClean="0"/>
              <a:t>Nadzieja ucznia Jezusa.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luty, lipiec, wrzesień, październik 2019</a:t>
            </a:r>
          </a:p>
          <a:p>
            <a:r>
              <a:rPr lang="pl-PL" dirty="0" smtClean="0"/>
              <a:t>Wersja 2.4 </a:t>
            </a:r>
            <a:r>
              <a:rPr lang="mr-IN" dirty="0" smtClean="0"/>
              <a:t>–</a:t>
            </a:r>
            <a:r>
              <a:rPr lang="pl-PL" dirty="0" smtClean="0"/>
              <a:t> nowy szablon i treść uzgodniona z Inwestycjami</a:t>
            </a:r>
          </a:p>
          <a:p>
            <a:r>
              <a:rPr lang="pl-PL" dirty="0" smtClean="0"/>
              <a:t>Wersja ciągle robocza</a:t>
            </a:r>
            <a:br>
              <a:rPr lang="pl-PL" dirty="0" smtClean="0"/>
            </a:br>
            <a:r>
              <a:rPr lang="pl-PL" dirty="0" smtClean="0">
                <a:hlinkClick r:id="rId3"/>
              </a:rPr>
              <a:t>wojtek@pp.org.pl</a:t>
            </a:r>
            <a:endParaRPr lang="pl-PL" dirty="0" smtClean="0"/>
          </a:p>
        </p:txBody>
      </p:sp>
      <p:sp>
        <p:nvSpPr>
          <p:cNvPr id="3" name="PoleTekstowe 2"/>
          <p:cNvSpPr txBox="1"/>
          <p:nvPr/>
        </p:nvSpPr>
        <p:spPr>
          <a:xfrm>
            <a:off x="473529" y="5892455"/>
            <a:ext cx="3184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rgbClr val="C00000"/>
                </a:solidFill>
              </a:rPr>
              <a:t>ToDo</a:t>
            </a:r>
            <a:r>
              <a:rPr lang="pl-PL" dirty="0">
                <a:solidFill>
                  <a:srgbClr val="C00000"/>
                </a:solidFill>
              </a:rPr>
              <a:t>: </a:t>
            </a:r>
            <a:endParaRPr lang="pl-PL" dirty="0" smtClean="0">
              <a:solidFill>
                <a:srgbClr val="C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pl-PL" dirty="0" smtClean="0">
                <a:solidFill>
                  <a:srgbClr val="C00000"/>
                </a:solidFill>
              </a:rPr>
              <a:t>Wstawić </a:t>
            </a:r>
            <a:r>
              <a:rPr lang="pl-PL" dirty="0">
                <a:solidFill>
                  <a:srgbClr val="C00000"/>
                </a:solidFill>
              </a:rPr>
              <a:t>obrazki do _</a:t>
            </a:r>
            <a:r>
              <a:rPr lang="pl-PL" dirty="0" smtClean="0">
                <a:solidFill>
                  <a:srgbClr val="C00000"/>
                </a:solidFill>
              </a:rPr>
              <a:t>FIKI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określone przez apostoła Piotra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67579"/>
            <a:ext cx="10515600" cy="3885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Pana Boga uświęcajcie w swoich sercach </a:t>
            </a:r>
            <a:br>
              <a:rPr lang="pl-PL" i="1" dirty="0"/>
            </a:br>
            <a:r>
              <a:rPr lang="pl-PL" i="1" dirty="0"/>
              <a:t>	i bądźcie zawsze </a:t>
            </a:r>
            <a:r>
              <a:rPr lang="pl-PL" b="1" i="1" dirty="0"/>
              <a:t>gotowi</a:t>
            </a:r>
            <a:r>
              <a:rPr lang="pl-PL" i="1" dirty="0"/>
              <a:t> do obrony (απ</a:t>
            </a:r>
            <a:r>
              <a:rPr lang="pl-PL" i="1" dirty="0" err="1"/>
              <a:t>ολογι</a:t>
            </a:r>
            <a:r>
              <a:rPr lang="pl-PL" i="1" dirty="0"/>
              <a:t>α</a:t>
            </a:r>
            <a:r>
              <a:rPr lang="pl-PL" i="1" dirty="0" err="1"/>
              <a:t>ν</a:t>
            </a:r>
            <a:r>
              <a:rPr lang="pl-PL" i="1" dirty="0"/>
              <a:t> - </a:t>
            </a:r>
            <a:r>
              <a:rPr lang="pl-PL" i="1" dirty="0" err="1"/>
              <a:t>apologian</a:t>
            </a:r>
            <a:r>
              <a:rPr lang="pl-PL" i="1" dirty="0"/>
              <a:t>) </a:t>
            </a:r>
            <a:br>
              <a:rPr lang="pl-PL" i="1" dirty="0"/>
            </a:br>
            <a:r>
              <a:rPr lang="pl-PL" i="1" dirty="0"/>
              <a:t>		przed każdym, kto żądałby od was </a:t>
            </a:r>
            <a:br>
              <a:rPr lang="pl-PL" i="1" dirty="0"/>
            </a:br>
            <a:r>
              <a:rPr lang="pl-PL" i="1" dirty="0"/>
              <a:t>			</a:t>
            </a:r>
            <a:r>
              <a:rPr lang="pl-PL" b="1" i="1" dirty="0" smtClean="0"/>
              <a:t>wytłumaczenia</a:t>
            </a:r>
            <a:r>
              <a:rPr lang="pl-PL" i="1" dirty="0" smtClean="0"/>
              <a:t> nadziei, która jest w was,</a:t>
            </a:r>
            <a:r>
              <a:rPr lang="pl-PL" i="1" dirty="0"/>
              <a:t/>
            </a:r>
            <a:br>
              <a:rPr lang="pl-PL" i="1" dirty="0"/>
            </a:br>
            <a:r>
              <a:rPr lang="pl-PL" i="1" dirty="0"/>
              <a:t>ale czyńcie to z łagodnością </a:t>
            </a:r>
            <a:br>
              <a:rPr lang="pl-PL" i="1" dirty="0"/>
            </a:br>
            <a:r>
              <a:rPr lang="pl-PL" i="1" dirty="0"/>
              <a:t>	i bojaźnią, </a:t>
            </a:r>
            <a:br>
              <a:rPr lang="pl-PL" i="1" dirty="0"/>
            </a:br>
            <a:r>
              <a:rPr lang="pl-PL" i="1" dirty="0"/>
              <a:t>		mając sumienie czyste.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/>
              <a:t>(1P3:15 </a:t>
            </a:r>
            <a:r>
              <a:rPr lang="pl-PL" i="1" dirty="0" err="1"/>
              <a:t>tr</a:t>
            </a:r>
            <a:r>
              <a:rPr lang="pl-PL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30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Nadzieja to </a:t>
            </a:r>
            <a:r>
              <a:rPr lang="mr-IN" dirty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Nadzieją</a:t>
            </a:r>
            <a:r>
              <a:rPr lang="pl-PL" dirty="0"/>
              <a:t> to wiarą w to, że oczekiwana przyszłość będzie zgodna z oczekiwaniami, lepsza.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Wiara</a:t>
            </a:r>
            <a:r>
              <a:rPr lang="pl-PL" dirty="0"/>
              <a:t> (światopogląd) - dopełnienie światopoglądu o to co jest w nim niezbędne a nie można tego nazwać wiedzą.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Światopogląd</a:t>
            </a:r>
            <a:r>
              <a:rPr lang="pl-PL" dirty="0"/>
              <a:t> to rzadko zmieniany, często wartościujący ale kompletny zbiór przekonań człowieka odnośnie otaczającego go rzeczywistości.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Uwaga: nadzieja (jak i wiara) przeminą! (1Kor13)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926123" y="3086226"/>
            <a:ext cx="102576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0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Nowe Niebo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i="1" dirty="0">
                <a:latin typeface="Arial" charset="0"/>
              </a:rPr>
              <a:t>odrodzenie</a:t>
            </a:r>
            <a:endParaRPr lang="pl-PL" altLang="x-none" sz="1800" i="1" dirty="0">
              <a:latin typeface="Arial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r>
              <a:rPr lang="pl-PL" dirty="0"/>
              <a:t>, oraz jej trudne strony</a:t>
            </a:r>
          </a:p>
        </p:txBody>
      </p:sp>
    </p:spTree>
    <p:extLst>
      <p:ext uri="{BB962C8B-B14F-4D97-AF65-F5344CB8AC3E}">
        <p14:creationId xmlns:p14="http://schemas.microsoft.com/office/powerpoint/2010/main" val="137744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Nowe Niebo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 i </a:t>
            </a:r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20" name="PoleTekstowe 19"/>
          <p:cNvSpPr txBox="1"/>
          <p:nvPr/>
        </p:nvSpPr>
        <p:spPr>
          <a:xfrm>
            <a:off x="2607284" y="5873970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Dziś jest czas na </a:t>
            </a:r>
            <a:r>
              <a:rPr lang="pl-PL" sz="2800" b="1" dirty="0">
                <a:solidFill>
                  <a:srgbClr val="C00000"/>
                </a:solidFill>
              </a:rPr>
              <a:t>moją</a:t>
            </a:r>
            <a:r>
              <a:rPr lang="pl-PL" sz="2800" dirty="0">
                <a:solidFill>
                  <a:srgbClr val="C00000"/>
                </a:solidFill>
              </a:rPr>
              <a:t> decyzję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cxnSp>
        <p:nvCxnSpPr>
          <p:cNvPr id="26" name="Łącznik prosty ze strzałką 25"/>
          <p:cNvCxnSpPr/>
          <p:nvPr/>
        </p:nvCxnSpPr>
        <p:spPr>
          <a:xfrm flipV="1">
            <a:off x="5314146" y="4307594"/>
            <a:ext cx="1005991" cy="1467576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18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3881746" y="2456397"/>
            <a:ext cx="4056469" cy="3768367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ctr"/>
            <a:endParaRPr lang="pl-PL" altLang="x-none" b="1" i="1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711449" y="4185339"/>
            <a:ext cx="5756275" cy="946943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Metahistoria</a:t>
            </a:r>
            <a:r>
              <a:rPr lang="pl-PL" altLang="pl-PL" dirty="0"/>
              <a:t> a historia, którą się zajmujemy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078760" y="5003693"/>
            <a:ext cx="5272914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5911702" y="4695745"/>
            <a:ext cx="307290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Romb 66"/>
          <p:cNvSpPr/>
          <p:nvPr/>
        </p:nvSpPr>
        <p:spPr bwMode="auto">
          <a:xfrm>
            <a:off x="8394700" y="4802081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5210068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627003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sp>
        <p:nvSpPr>
          <p:cNvPr id="3" name="Sześcian 2"/>
          <p:cNvSpPr/>
          <p:nvPr/>
        </p:nvSpPr>
        <p:spPr>
          <a:xfrm>
            <a:off x="9330052" y="3424719"/>
            <a:ext cx="1475956" cy="1471525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085805" y="4191490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023436" y="3424718"/>
            <a:ext cx="1581340" cy="14715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4288657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8177214" y="5652982"/>
            <a:ext cx="1330325" cy="617537"/>
            <a:chOff x="8177214" y="4557714"/>
            <a:chExt cx="1330325" cy="617537"/>
          </a:xfrm>
        </p:grpSpPr>
        <p:sp>
          <p:nvSpPr>
            <p:cNvPr id="64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5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6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9330052" y="2492052"/>
            <a:ext cx="1314450" cy="79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 Niebo</a:t>
            </a:r>
            <a:br>
              <a:rPr kumimoji="0" lang="pl-PL" altLang="pl-PL" sz="1600"/>
            </a:br>
            <a:r>
              <a:rPr kumimoji="0" lang="pl-PL" altLang="pl-PL" sz="1600"/>
              <a:t>i</a:t>
            </a:r>
            <a:br>
              <a:rPr kumimoji="0" lang="pl-PL" altLang="pl-PL" sz="1600"/>
            </a:br>
            <a:r>
              <a:rPr kumimoji="0" lang="pl-PL" altLang="pl-PL" sz="1600"/>
              <a:t>Nowa Ziemia</a:t>
            </a:r>
            <a:endParaRPr kumimoji="0" lang="pl-PL" altLang="pl-PL" sz="1600" dirty="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023436" y="2795261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Ogród Eden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166873" y="4009739"/>
            <a:ext cx="67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153662" y="164639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rot="-5400000">
            <a:off x="3800174" y="3327217"/>
            <a:ext cx="259979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4109473" y="4614416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46428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4642873" y="531155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48714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871473" y="4627116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rot="5400000" flipV="1">
            <a:off x="2739724" y="3320869"/>
            <a:ext cx="258709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589586" y="2163396"/>
            <a:ext cx="2096311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Ziemia nieco zepsuta</a:t>
            </a:r>
            <a:endParaRPr kumimoji="0" lang="pl-PL" altLang="pl-PL" sz="1600" dirty="0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5172450" y="2030904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2909287" y="2027318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5659440" y="4702923"/>
            <a:ext cx="218021" cy="324062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  <a:gd name="connsiteX0" fmla="*/ 0 w 11318"/>
              <a:gd name="connsiteY0" fmla="*/ 11369 h 11369"/>
              <a:gd name="connsiteX1" fmla="*/ 11318 w 11318"/>
              <a:gd name="connsiteY1" fmla="*/ 0 h 11369"/>
              <a:gd name="connsiteX0" fmla="*/ 0 w 9341"/>
              <a:gd name="connsiteY0" fmla="*/ 16843 h 16843"/>
              <a:gd name="connsiteX1" fmla="*/ 9341 w 9341"/>
              <a:gd name="connsiteY1" fmla="*/ 0 h 16843"/>
              <a:gd name="connsiteX0" fmla="*/ 0 w 6001"/>
              <a:gd name="connsiteY0" fmla="*/ 10271 h 10271"/>
              <a:gd name="connsiteX1" fmla="*/ 6001 w 6001"/>
              <a:gd name="connsiteY1" fmla="*/ 0 h 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01" h="10271">
                <a:moveTo>
                  <a:pt x="0" y="10271"/>
                </a:moveTo>
                <a:lnTo>
                  <a:pt x="6001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PoleTekstowe 34"/>
          <p:cNvSpPr txBox="1"/>
          <p:nvPr/>
        </p:nvSpPr>
        <p:spPr>
          <a:xfrm>
            <a:off x="861636" y="6332105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Dziś jest czas na </a:t>
            </a:r>
            <a:r>
              <a:rPr lang="pl-PL" sz="2800" b="1" dirty="0">
                <a:solidFill>
                  <a:srgbClr val="C00000"/>
                </a:solidFill>
              </a:rPr>
              <a:t>moją</a:t>
            </a:r>
            <a:r>
              <a:rPr lang="pl-PL" sz="2800" dirty="0">
                <a:solidFill>
                  <a:srgbClr val="C00000"/>
                </a:solidFill>
              </a:rPr>
              <a:t> decyzję</a:t>
            </a:r>
          </a:p>
        </p:txBody>
      </p:sp>
      <p:cxnSp>
        <p:nvCxnSpPr>
          <p:cNvPr id="36" name="Łącznik prosty ze strzałką 35"/>
          <p:cNvCxnSpPr/>
          <p:nvPr/>
        </p:nvCxnSpPr>
        <p:spPr>
          <a:xfrm flipV="1">
            <a:off x="5389418" y="5254030"/>
            <a:ext cx="247946" cy="1299442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91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8" name="pole tekstowe 1"/>
          <p:cNvSpPr txBox="1">
            <a:spLocks noChangeArrowheads="1"/>
          </p:cNvSpPr>
          <p:nvPr/>
        </p:nvSpPr>
        <p:spPr bwMode="auto">
          <a:xfrm>
            <a:off x="618472" y="5000063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5707557" y="5215506"/>
            <a:ext cx="3166940" cy="1169551"/>
            <a:chOff x="8729052" y="3653745"/>
            <a:chExt cx="3166940" cy="1169551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11065185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11065185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V="1">
              <a:off x="11065185" y="4255658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>
                <a:latin typeface="Arial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11065185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23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Kościół </a:t>
              </a:r>
              <a:r>
                <a:rPr lang="mr-IN" altLang="pl-PL" sz="1400" dirty="0"/>
                <a:t>–</a:t>
              </a:r>
              <a:r>
                <a:rPr lang="pl-PL" altLang="pl-PL" sz="1400" dirty="0"/>
                <a:t> Ciało Chrystusa</a:t>
              </a: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3917950" y="3115361"/>
            <a:ext cx="6187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solidFill>
                  <a:srgbClr val="FF0000"/>
                </a:solidFill>
              </a:rPr>
              <a:t>Zachęcam do samodzielnego studium tematu:</a:t>
            </a:r>
            <a:br>
              <a:rPr lang="pl-PL" sz="2400" b="1" i="1" dirty="0">
                <a:solidFill>
                  <a:srgbClr val="FF0000"/>
                </a:solidFill>
              </a:rPr>
            </a:br>
            <a:r>
              <a:rPr lang="pl-PL" sz="2400" b="1" i="1" dirty="0">
                <a:solidFill>
                  <a:srgbClr val="FF0000"/>
                </a:solidFill>
              </a:rPr>
              <a:t>Księga Kapłańska</a:t>
            </a:r>
            <a:r>
              <a:rPr lang="pl-PL" sz="2400" b="1" i="1">
                <a:solidFill>
                  <a:srgbClr val="FF0000"/>
                </a:solidFill>
              </a:rPr>
              <a:t>, rozdział 23.</a:t>
            </a:r>
          </a:p>
        </p:txBody>
      </p:sp>
    </p:spTree>
    <p:extLst>
      <p:ext uri="{BB962C8B-B14F-4D97-AF65-F5344CB8AC3E}">
        <p14:creationId xmlns:p14="http://schemas.microsoft.com/office/powerpoint/2010/main" val="2130513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lud Boży poza Egiptem, oczyszczenie z grzechu, uświęcenie.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Jezusa jako pierwszego.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Świętego -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zmartwychwstanie umarłych w Chrystusie,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objęcie królowania w Tysiącletnim Królestwie.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2" name="pole tekstowe 61"/>
          <p:cNvSpPr txBox="1"/>
          <p:nvPr/>
        </p:nvSpPr>
        <p:spPr>
          <a:xfrm rot="19853123">
            <a:off x="-190031" y="982851"/>
            <a:ext cx="585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Jakie to skomplikowane!!!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5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8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182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– część wykonana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1660634" y="2195513"/>
            <a:ext cx="107205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6049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ole tekstowe 1"/>
          <p:cNvSpPr txBox="1">
            <a:spLocks noChangeArrowheads="1"/>
          </p:cNvSpPr>
          <p:nvPr/>
        </p:nvSpPr>
        <p:spPr bwMode="auto">
          <a:xfrm>
            <a:off x="1526877" y="4901149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Stworzenie</a:t>
            </a:r>
            <a:r>
              <a:rPr lang="pl-PL" altLang="pl-PL" sz="1600" dirty="0"/>
              <a:t> (</a:t>
            </a:r>
            <a:r>
              <a:rPr lang="pl-PL" altLang="pl-PL" sz="1600" i="1" dirty="0"/>
              <a:t>Na początku było Słowo</a:t>
            </a:r>
            <a:r>
              <a:rPr lang="mr-IN" altLang="pl-PL" sz="1600" dirty="0"/>
              <a:t>…</a:t>
            </a:r>
            <a:r>
              <a:rPr lang="pl-PL" altLang="pl-PL" sz="1600" dirty="0"/>
              <a:t> </a:t>
            </a:r>
            <a:r>
              <a:rPr lang="pl-PL" altLang="pl-PL" sz="1600" i="1" dirty="0"/>
              <a:t>i wszystko przez nie się stało</a:t>
            </a:r>
            <a:r>
              <a:rPr lang="pl-PL" altLang="pl-PL" sz="1600" dirty="0"/>
              <a:t>).</a:t>
            </a:r>
            <a:r>
              <a:rPr lang="pl-PL" altLang="pl-PL" sz="1600" b="1" dirty="0"/>
              <a:t/>
            </a:r>
            <a:br>
              <a:rPr lang="pl-PL" altLang="pl-PL" sz="1600" b="1" dirty="0"/>
            </a:br>
            <a:r>
              <a:rPr lang="pl-PL" altLang="pl-PL" sz="1600" dirty="0"/>
              <a:t>#0. </a:t>
            </a:r>
            <a:r>
              <a:rPr lang="pl-PL" altLang="pl-PL" sz="1600" b="1" dirty="0"/>
              <a:t>Wcielenie</a:t>
            </a:r>
            <a:r>
              <a:rPr lang="pl-PL" altLang="pl-PL" sz="1600" dirty="0"/>
              <a:t> (Nazaret, anioł Gabriel, panna Maria, Betlejem, mędrcy ze wschodu).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#1. </a:t>
            </a:r>
            <a:r>
              <a:rPr lang="pl-PL" altLang="pl-PL" sz="1600" b="1" dirty="0"/>
              <a:t>Ukrzyżowanie</a:t>
            </a:r>
            <a:r>
              <a:rPr lang="pl-PL" altLang="pl-PL" sz="1600" dirty="0"/>
              <a:t>, śmierć Jezusa jako Baranka 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#2. </a:t>
            </a:r>
            <a:r>
              <a:rPr lang="pl-PL" altLang="pl-PL" sz="1600" b="1" dirty="0"/>
              <a:t>Odkupienie</a:t>
            </a:r>
            <a:r>
              <a:rPr lang="pl-PL" altLang="pl-PL" sz="1600" dirty="0"/>
              <a:t>, oczyszczenie pokutujących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#3.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Pana Jezusa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#W. </a:t>
            </a:r>
            <a:r>
              <a:rPr lang="pl-PL" altLang="pl-PL" sz="1600" b="1" dirty="0"/>
              <a:t>Wniebowstąpienie</a:t>
            </a:r>
            <a:r>
              <a:rPr lang="pl-PL" altLang="pl-PL" sz="1600" dirty="0"/>
              <a:t> Pana Jezusa w nowym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#4. </a:t>
            </a:r>
            <a:r>
              <a:rPr lang="pl-PL" altLang="pl-PL" sz="1600" b="1" dirty="0"/>
              <a:t>Zesłanie Ducha Świętego.</a:t>
            </a:r>
            <a:endParaRPr lang="pl-PL" altLang="pl-PL" sz="1600" dirty="0"/>
          </a:p>
        </p:txBody>
      </p:sp>
      <p:sp>
        <p:nvSpPr>
          <p:cNvPr id="64" name="Prostokąt 63"/>
          <p:cNvSpPr/>
          <p:nvPr/>
        </p:nvSpPr>
        <p:spPr>
          <a:xfrm>
            <a:off x="5830887" y="1147764"/>
            <a:ext cx="5199063" cy="368411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>
            <a:off x="2518937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0</a:t>
            </a:r>
          </a:p>
        </p:txBody>
      </p:sp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1777672" y="227781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60764" y="341063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100" b="1">
                <a:latin typeface="Arial" charset="0"/>
              </a:rPr>
              <a:t>W</a:t>
            </a:r>
            <a:endParaRPr lang="pl-PL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2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– część zaplanowana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1280160" y="1198565"/>
            <a:ext cx="3380741" cy="355631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1"/>
          <p:cNvSpPr txBox="1">
            <a:spLocks noChangeArrowheads="1"/>
          </p:cNvSpPr>
          <p:nvPr/>
        </p:nvSpPr>
        <p:spPr bwMode="auto">
          <a:xfrm>
            <a:off x="1557021" y="4870683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#5. Przyjście Jezusa po swój Kościół, </a:t>
            </a:r>
            <a:r>
              <a:rPr lang="pl-PL" altLang="pl-PL" sz="1600" b="1" dirty="0"/>
              <a:t>zmartwychwstanie </a:t>
            </a:r>
            <a:r>
              <a:rPr lang="pl-PL" altLang="pl-PL" sz="1600" dirty="0"/>
              <a:t>umarłych w Chrystusie.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#T. </a:t>
            </a:r>
            <a:r>
              <a:rPr lang="pl-PL" altLang="pl-PL" sz="1600" b="1" dirty="0"/>
              <a:t>Trybunał Chrystusowy</a:t>
            </a:r>
            <a:r>
              <a:rPr lang="pl-PL" altLang="pl-PL" sz="1600" dirty="0"/>
              <a:t> - rozliczenie sług, przydział nowych ubrań, wesele Baranka.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#6. </a:t>
            </a:r>
            <a:r>
              <a:rPr lang="pl-PL" altLang="pl-PL" sz="1600" b="1" dirty="0"/>
              <a:t>Przyjście</a:t>
            </a:r>
            <a:r>
              <a:rPr lang="pl-PL" altLang="pl-PL" sz="1600" dirty="0"/>
              <a:t> Pana Jezusa z Kościołem „</a:t>
            </a:r>
            <a:r>
              <a:rPr lang="pl-PL" altLang="pl-PL" sz="1600" i="1" dirty="0"/>
              <a:t>w chwale</a:t>
            </a:r>
            <a:r>
              <a:rPr lang="pl-PL" altLang="pl-PL" sz="1600" dirty="0"/>
              <a:t>”.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#7. </a:t>
            </a:r>
            <a:r>
              <a:rPr lang="pl-PL" altLang="pl-PL" sz="1600" b="1" dirty="0"/>
              <a:t>Ustanowienie</a:t>
            </a:r>
            <a:r>
              <a:rPr lang="pl-PL" altLang="pl-PL" sz="1600" dirty="0"/>
              <a:t> Królestwa Mesjasza.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#K. Ostatni </a:t>
            </a:r>
            <a:r>
              <a:rPr lang="pl-PL" altLang="pl-PL" sz="1600" b="1" dirty="0"/>
              <a:t>bunt</a:t>
            </a:r>
            <a:r>
              <a:rPr lang="pl-PL" altLang="pl-PL" sz="1600" dirty="0"/>
              <a:t> zwiedzionych przez uwolnionego Szatana ludzi.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i </a:t>
            </a:r>
            <a:r>
              <a:rPr lang="pl-PL" altLang="pl-PL" sz="1600" b="1" dirty="0"/>
              <a:t>sąd</a:t>
            </a:r>
            <a:r>
              <a:rPr lang="pl-PL" altLang="pl-PL" sz="1600" dirty="0"/>
              <a:t> - osądzenie uczynków.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#N. Nowe Niebo i </a:t>
            </a:r>
            <a:r>
              <a:rPr lang="pl-PL" altLang="pl-PL" sz="1600" b="1" dirty="0"/>
              <a:t>Nowa</a:t>
            </a:r>
            <a:r>
              <a:rPr lang="pl-PL" altLang="pl-PL" sz="1600" dirty="0"/>
              <a:t> </a:t>
            </a:r>
            <a:r>
              <a:rPr lang="pl-PL" altLang="pl-PL" sz="1600" b="1" dirty="0"/>
              <a:t>Ziemia.</a:t>
            </a:r>
          </a:p>
        </p:txBody>
      </p:sp>
      <p:sp>
        <p:nvSpPr>
          <p:cNvPr id="66" name="Romb 65"/>
          <p:cNvSpPr/>
          <p:nvPr/>
        </p:nvSpPr>
        <p:spPr bwMode="auto">
          <a:xfrm>
            <a:off x="6953433" y="2311495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48681" y="3827836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68" name="Sześcian 67"/>
          <p:cNvSpPr/>
          <p:nvPr/>
        </p:nvSpPr>
        <p:spPr>
          <a:xfrm>
            <a:off x="10805920" y="3030911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10631763" y="287729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N</a:t>
            </a: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10504293" y="3277094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422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Abstrakt - działania Pana Jezusa na ziemi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230039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97983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6" name="Grupa 25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10931208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10931208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1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2069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Myśl przewodnia: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1025"/>
            <a:ext cx="10515600" cy="3885938"/>
          </a:xfrm>
        </p:spPr>
        <p:txBody>
          <a:bodyPr/>
          <a:lstStyle/>
          <a:p>
            <a:pPr marL="0" indent="0">
              <a:buNone/>
            </a:pPr>
            <a:r>
              <a:rPr lang="pl-PL" i="1" u="sng" dirty="0"/>
              <a:t>Pana Boga uświęcajcie w swoich sercach </a:t>
            </a:r>
            <a:r>
              <a:rPr lang="pl-PL" i="1" dirty="0"/>
              <a:t/>
            </a:r>
            <a:br>
              <a:rPr lang="pl-PL" i="1" dirty="0"/>
            </a:br>
            <a:r>
              <a:rPr lang="pl-PL" i="1" dirty="0"/>
              <a:t>	i </a:t>
            </a:r>
            <a:r>
              <a:rPr lang="pl-PL" i="1" u="sng" dirty="0"/>
              <a:t>bądźcie zawsze gotowi do obrony</a:t>
            </a:r>
            <a:r>
              <a:rPr lang="pl-PL" i="1" dirty="0"/>
              <a:t> (απ</a:t>
            </a:r>
            <a:r>
              <a:rPr lang="pl-PL" i="1" dirty="0" err="1"/>
              <a:t>ολογι</a:t>
            </a:r>
            <a:r>
              <a:rPr lang="pl-PL" i="1" dirty="0"/>
              <a:t>α</a:t>
            </a:r>
            <a:r>
              <a:rPr lang="pl-PL" i="1" dirty="0" err="1"/>
              <a:t>ν</a:t>
            </a:r>
            <a:r>
              <a:rPr lang="pl-PL" i="1" dirty="0"/>
              <a:t> - </a:t>
            </a:r>
            <a:r>
              <a:rPr lang="pl-PL" i="1" dirty="0" err="1"/>
              <a:t>apologian</a:t>
            </a:r>
            <a:r>
              <a:rPr lang="pl-PL" i="1" dirty="0"/>
              <a:t>) </a:t>
            </a:r>
            <a:br>
              <a:rPr lang="pl-PL" i="1" dirty="0"/>
            </a:br>
            <a:r>
              <a:rPr lang="pl-PL" i="1" dirty="0"/>
              <a:t>		przed każdym, kto żądałby od was </a:t>
            </a:r>
            <a:br>
              <a:rPr lang="pl-PL" i="1" dirty="0"/>
            </a:br>
            <a:r>
              <a:rPr lang="pl-PL" i="1" dirty="0"/>
              <a:t>			wyjaśnienia </a:t>
            </a:r>
            <a:r>
              <a:rPr lang="pl-PL" b="1" i="1" u="sng" dirty="0"/>
              <a:t>nadziei</a:t>
            </a:r>
            <a:r>
              <a:rPr lang="pl-PL" i="1" u="sng" dirty="0"/>
              <a:t>, która jest w was</a:t>
            </a:r>
            <a:r>
              <a:rPr lang="pl-PL" i="1" dirty="0"/>
              <a:t>,</a:t>
            </a:r>
            <a:br>
              <a:rPr lang="pl-PL" i="1" dirty="0"/>
            </a:br>
            <a:r>
              <a:rPr lang="pl-PL" i="1" dirty="0"/>
              <a:t>ale czyńcie to z łagodnością </a:t>
            </a:r>
            <a:br>
              <a:rPr lang="pl-PL" i="1" dirty="0"/>
            </a:br>
            <a:r>
              <a:rPr lang="pl-PL" i="1" dirty="0"/>
              <a:t>	i bojaźnią, </a:t>
            </a:r>
            <a:br>
              <a:rPr lang="pl-PL" i="1" dirty="0"/>
            </a:br>
            <a:r>
              <a:rPr lang="pl-PL" i="1" dirty="0"/>
              <a:t>		mając sumienie czyste.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/>
              <a:t>(1P 3:15 </a:t>
            </a:r>
            <a:r>
              <a:rPr lang="pl-PL" i="1" dirty="0" err="1"/>
              <a:t>tr</a:t>
            </a:r>
            <a:r>
              <a:rPr lang="pl-PL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67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a życie człowieka</a:t>
            </a:r>
            <a:endParaRPr lang="pl-PL" dirty="0"/>
          </a:p>
        </p:txBody>
      </p:sp>
      <p:sp>
        <p:nvSpPr>
          <p:cNvPr id="53" name="PoleTekstowe 52"/>
          <p:cNvSpPr txBox="1"/>
          <p:nvPr/>
        </p:nvSpPr>
        <p:spPr>
          <a:xfrm>
            <a:off x="105106" y="4466899"/>
            <a:ext cx="832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Wierzę w (</a:t>
            </a:r>
            <a:r>
              <a:rPr lang="mr-IN" i="1" dirty="0" smtClean="0"/>
              <a:t>…</a:t>
            </a:r>
            <a:r>
              <a:rPr lang="pl-PL" i="1" dirty="0" smtClean="0"/>
              <a:t>) Pana </a:t>
            </a:r>
            <a:r>
              <a:rPr lang="pl-PL" i="1" dirty="0"/>
              <a:t>Jezusa Chrystusa, Syna Bożego jednorodzonego, </a:t>
            </a:r>
            <a:r>
              <a:rPr lang="pl-PL" i="1" dirty="0" smtClean="0"/>
              <a:t>który z Ojca jest (1) zrodzony przed wszystkimi wiekami. (</a:t>
            </a:r>
            <a:r>
              <a:rPr lang="mr-IN" i="1" dirty="0" smtClean="0"/>
              <a:t>…</a:t>
            </a:r>
            <a:r>
              <a:rPr lang="pl-PL" i="1" dirty="0" smtClean="0"/>
              <a:t>) a przez Niego (2) wszystko się stało. </a:t>
            </a:r>
          </a:p>
          <a:p>
            <a:r>
              <a:rPr lang="pl-PL" i="1" dirty="0" smtClean="0"/>
              <a:t>On </a:t>
            </a:r>
            <a:r>
              <a:rPr lang="pl-PL" i="1" dirty="0"/>
              <a:t>to dla nas ludzi i dla naszego zbawienia </a:t>
            </a:r>
            <a:r>
              <a:rPr lang="pl-PL" i="1" dirty="0" smtClean="0"/>
              <a:t>(3) zstąpił </a:t>
            </a:r>
            <a:r>
              <a:rPr lang="pl-PL" i="1" dirty="0"/>
              <a:t>z nieba i za sprawą Ducha Świętego przyjął ciało z Maryi Dziewicy i stał się człowiekiem. </a:t>
            </a:r>
            <a:endParaRPr lang="pl-PL" i="1" dirty="0" smtClean="0"/>
          </a:p>
          <a:p>
            <a:r>
              <a:rPr lang="pl-PL" i="1" dirty="0" smtClean="0"/>
              <a:t>(4) Ukrzyżowany </a:t>
            </a:r>
            <a:r>
              <a:rPr lang="pl-PL" i="1" dirty="0"/>
              <a:t>również za nas, pod Poncjuszem Piłatem został umęczony i </a:t>
            </a:r>
            <a:r>
              <a:rPr lang="pl-PL" i="1" dirty="0" smtClean="0"/>
              <a:t>(5) pogrzebany</a:t>
            </a:r>
            <a:r>
              <a:rPr lang="pl-PL" i="1" dirty="0"/>
              <a:t>. </a:t>
            </a:r>
            <a:r>
              <a:rPr lang="pl-PL" i="1" dirty="0" smtClean="0"/>
              <a:t>(6) Zmartwychwstał </a:t>
            </a:r>
            <a:r>
              <a:rPr lang="pl-PL" i="1" dirty="0"/>
              <a:t>trzeciego dnia jak oznajmia Pismo. </a:t>
            </a:r>
            <a:endParaRPr lang="pl-PL" i="1" dirty="0" smtClean="0"/>
          </a:p>
          <a:p>
            <a:r>
              <a:rPr lang="pl-PL" i="1" dirty="0" smtClean="0"/>
              <a:t>(7) Wstąpił </a:t>
            </a:r>
            <a:r>
              <a:rPr lang="pl-PL" i="1" dirty="0"/>
              <a:t>do nieba; </a:t>
            </a:r>
            <a:r>
              <a:rPr lang="pl-PL" i="1" dirty="0" smtClean="0"/>
              <a:t>siedzi </a:t>
            </a:r>
            <a:r>
              <a:rPr lang="pl-PL" i="1" dirty="0"/>
              <a:t>po prawicy Ojca. I </a:t>
            </a:r>
            <a:r>
              <a:rPr lang="pl-PL" i="1" dirty="0" smtClean="0"/>
              <a:t>(8) powtórnie </a:t>
            </a:r>
            <a:r>
              <a:rPr lang="pl-PL" i="1" dirty="0"/>
              <a:t>przyjdzie w chwale sądzić żywych i umarłych; a Królestwu Jego nie będzie końca.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Oval 26"/>
          <p:cNvSpPr>
            <a:spLocks noChangeArrowheads="1"/>
          </p:cNvSpPr>
          <p:nvPr/>
        </p:nvSpPr>
        <p:spPr bwMode="auto">
          <a:xfrm>
            <a:off x="3020482" y="420225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55" name="Oval 28"/>
          <p:cNvSpPr>
            <a:spLocks noChangeArrowheads="1"/>
          </p:cNvSpPr>
          <p:nvPr/>
        </p:nvSpPr>
        <p:spPr bwMode="auto">
          <a:xfrm>
            <a:off x="1014986" y="218853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2906955" y="339612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57" name="Oval 30"/>
          <p:cNvSpPr>
            <a:spLocks noChangeArrowheads="1"/>
          </p:cNvSpPr>
          <p:nvPr/>
        </p:nvSpPr>
        <p:spPr bwMode="auto">
          <a:xfrm>
            <a:off x="1677767" y="22129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2349744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63" name="Oval 26"/>
          <p:cNvSpPr>
            <a:spLocks noChangeArrowheads="1"/>
          </p:cNvSpPr>
          <p:nvPr/>
        </p:nvSpPr>
        <p:spPr bwMode="auto">
          <a:xfrm>
            <a:off x="3358573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64" name="Oval 26"/>
          <p:cNvSpPr>
            <a:spLocks noChangeArrowheads="1"/>
          </p:cNvSpPr>
          <p:nvPr/>
        </p:nvSpPr>
        <p:spPr bwMode="auto">
          <a:xfrm>
            <a:off x="3579069" y="226447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 smtClean="0">
                <a:latin typeface="Arial" charset="0"/>
              </a:rPr>
              <a:t>7</a:t>
            </a:r>
            <a:endParaRPr lang="pl-PL" sz="1200" b="1" dirty="0">
              <a:latin typeface="Arial" charset="0"/>
            </a:endParaRPr>
          </a:p>
        </p:txBody>
      </p:sp>
      <p:sp>
        <p:nvSpPr>
          <p:cNvPr id="65" name="Oval 26"/>
          <p:cNvSpPr>
            <a:spLocks noChangeArrowheads="1"/>
          </p:cNvSpPr>
          <p:nvPr/>
        </p:nvSpPr>
        <p:spPr bwMode="auto">
          <a:xfrm>
            <a:off x="6704807" y="339686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8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7029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a życie człowieka</a:t>
            </a:r>
            <a:endParaRPr lang="pl-PL" dirty="0"/>
          </a:p>
        </p:txBody>
      </p:sp>
      <p:sp>
        <p:nvSpPr>
          <p:cNvPr id="53" name="PoleTekstowe 52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Ważne punkty w życiu człowieka:</a:t>
            </a:r>
          </a:p>
          <a:p>
            <a:r>
              <a:rPr lang="pl-PL" dirty="0"/>
              <a:t>#1. Człowiek się rodzi</a:t>
            </a:r>
          </a:p>
          <a:p>
            <a:r>
              <a:rPr lang="pl-PL" dirty="0"/>
              <a:t>#2. Człowiek żyje na ziemi.</a:t>
            </a:r>
          </a:p>
          <a:p>
            <a:r>
              <a:rPr lang="pl-PL" dirty="0"/>
              <a:t>#3. 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r>
              <a:rPr lang="pl-PL" dirty="0"/>
              <a:t>#4. Człowiek zmartwychwstaje.</a:t>
            </a:r>
          </a:p>
          <a:p>
            <a:r>
              <a:rPr lang="pl-PL" dirty="0"/>
              <a:t>#5. Zmartwychwstały staje przez Wielkim Białym Tronem gdzie otrzymuje sprawiedliwy wyrok.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21194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#2</a:t>
            </a:r>
            <a:br>
              <a:rPr lang="pl-PL" dirty="0"/>
            </a:br>
            <a:r>
              <a:rPr lang="pl-PL" dirty="0"/>
              <a:t>Przyszłość </a:t>
            </a:r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88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#2.1</a:t>
            </a:r>
            <a:br>
              <a:rPr lang="pl-PL" smtClean="0"/>
            </a:br>
            <a:r>
              <a:rPr lang="pl-PL" smtClean="0"/>
              <a:t>Słowo prawdy: Szeroka droga, która prowadzi na zatracenie.</a:t>
            </a:r>
            <a:endParaRPr lang="pl-PL" dirty="0"/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>
          <a:xfrm>
            <a:off x="3798276" y="4589463"/>
            <a:ext cx="7549173" cy="150018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l-PL" dirty="0" smtClean="0"/>
              <a:t>Wchodźcie przez ciasną bramę. </a:t>
            </a:r>
          </a:p>
          <a:p>
            <a:pPr algn="l"/>
            <a:r>
              <a:rPr lang="pl-PL" dirty="0" smtClean="0"/>
              <a:t>	Bo szeroka jest brama i przestronna ta droga, która prowadzi do zguby, </a:t>
            </a:r>
            <a:br>
              <a:rPr lang="pl-PL" dirty="0" smtClean="0"/>
            </a:br>
            <a:r>
              <a:rPr lang="pl-PL" dirty="0" smtClean="0"/>
              <a:t>		a wielu jest takich, którzy przez nią wchodzą.</a:t>
            </a:r>
          </a:p>
          <a:p>
            <a:pPr algn="l"/>
            <a:r>
              <a:rPr lang="pl-PL" dirty="0" smtClean="0"/>
              <a:t>	Jakże ciasna jest brama i wąska droga, która prowadzi do życia, </a:t>
            </a:r>
            <a:br>
              <a:rPr lang="pl-PL" dirty="0" smtClean="0"/>
            </a:br>
            <a:r>
              <a:rPr lang="pl-PL" dirty="0" smtClean="0"/>
              <a:t>		a mało jest takich, którzy ją znajdują!</a:t>
            </a:r>
          </a:p>
          <a:p>
            <a:pPr algn="l"/>
            <a:r>
              <a:rPr lang="pl-PL" dirty="0" smtClean="0"/>
              <a:t>						(Mt 7:13-14)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07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Życie człowieka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Tekstowe 29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Człowiek żyje na ziemi.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Człowiek umiera </a:t>
            </a:r>
            <a:r>
              <a:rPr lang="pl-PL" dirty="0"/>
              <a:t>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zmartwychwstaje.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Zmartwychwstały staje przez Wielkim Białym Tronem gdzie otrzymuje sprawiedliwy wyrok.</a:t>
            </a: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6278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Człowiek się rodzi i żyje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pole tekstowe 59"/>
          <p:cNvSpPr txBox="1">
            <a:spLocks noChangeArrowheads="1"/>
          </p:cNvSpPr>
          <p:nvPr/>
        </p:nvSpPr>
        <p:spPr bwMode="auto">
          <a:xfrm>
            <a:off x="386805" y="4414079"/>
            <a:ext cx="91159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Ty bowiem utworzyłeś moje nerki, Ty utkałeś mnie w łonie mej matki.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Dziękuję Ci, że mnie stworzyłeś tak cudownie,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godne podziwu są Twoje dzieła.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I dobrze znasz moją duszę, nie tajna Ci moja istota,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kiedy w ukryciu powstawałem, utkany w głębi ziemi.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Mnie w zalążku widziały Twoje oczy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i w Twojej księdze zostały spisane wszystkie dni, które zostały przeznaczone,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chociaż żaden z nich jeszcze nie nastał. (Psalm 139, </a:t>
            </a:r>
            <a:r>
              <a:rPr lang="pl-PL" altLang="x-none" sz="1800" i="1" dirty="0" err="1">
                <a:solidFill>
                  <a:srgbClr val="C00000"/>
                </a:solidFill>
              </a:rPr>
              <a:t>bt</a:t>
            </a:r>
            <a:r>
              <a:rPr lang="pl-PL" altLang="x-none" sz="1800" i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15" name="Łącznik prosty ze strzałką 14"/>
          <p:cNvCxnSpPr/>
          <p:nvPr/>
        </p:nvCxnSpPr>
        <p:spPr>
          <a:xfrm flipV="1">
            <a:off x="2314575" y="3954954"/>
            <a:ext cx="1130057" cy="45912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wój pionowy 20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0744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Człowiek umiera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pole tekstowe 59"/>
          <p:cNvSpPr txBox="1">
            <a:spLocks noChangeArrowheads="1"/>
          </p:cNvSpPr>
          <p:nvPr/>
        </p:nvSpPr>
        <p:spPr bwMode="auto">
          <a:xfrm>
            <a:off x="157122" y="5407700"/>
            <a:ext cx="91159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Ponieważ posłuchałeś swojej żony i zjadłeś z drzewa, o którym ci powiedziałem: Nie wolno ci z niego jeść! (</a:t>
            </a:r>
            <a:r>
              <a:rPr lang="mr-IN" altLang="x-none" sz="1800" i="1" dirty="0">
                <a:solidFill>
                  <a:srgbClr val="C00000"/>
                </a:solidFill>
              </a:rPr>
              <a:t>…</a:t>
            </a:r>
            <a:r>
              <a:rPr lang="pl-PL" altLang="x-none" sz="1800" i="1" dirty="0">
                <a:solidFill>
                  <a:srgbClr val="C00000"/>
                </a:solidFill>
              </a:rPr>
              <a:t>) </a:t>
            </a:r>
            <a:r>
              <a:rPr lang="pl-PL" altLang="x-none" sz="1800" i="1" u="sng" dirty="0">
                <a:solidFill>
                  <a:srgbClr val="C00000"/>
                </a:solidFill>
              </a:rPr>
              <a:t>powrócisz do ziemi, gdyż z niej zostałeś wzięty — </a:t>
            </a:r>
            <a:r>
              <a:rPr lang="pl-PL" altLang="x-none" sz="1800" b="1" i="1" u="sng" dirty="0">
                <a:solidFill>
                  <a:srgbClr val="C00000"/>
                </a:solidFill>
              </a:rPr>
              <a:t>bo jesteś prochem i obrócisz się w proch</a:t>
            </a:r>
            <a:r>
              <a:rPr lang="pl-PL" altLang="x-none" sz="1800" i="1" dirty="0">
                <a:solidFill>
                  <a:srgbClr val="C00000"/>
                </a:solidFill>
              </a:rPr>
              <a:t>.  (Gen 3:17)</a:t>
            </a:r>
          </a:p>
        </p:txBody>
      </p:sp>
      <p:cxnSp>
        <p:nvCxnSpPr>
          <p:cNvPr id="19" name="Łącznik prosty ze strzałką 18"/>
          <p:cNvCxnSpPr/>
          <p:nvPr/>
        </p:nvCxnSpPr>
        <p:spPr>
          <a:xfrm flipV="1">
            <a:off x="4357688" y="4204365"/>
            <a:ext cx="905674" cy="112804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wój pionowy 19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5312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Zejście do </a:t>
            </a:r>
            <a:r>
              <a:rPr lang="pl-PL" altLang="pl-PL" dirty="0" err="1"/>
              <a:t>szeolu</a:t>
            </a:r>
            <a:r>
              <a:rPr lang="pl-PL" altLang="pl-PL" dirty="0"/>
              <a:t> (gr. hades)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5417028" y="4357834"/>
            <a:ext cx="905674" cy="112804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Tekstowe 18"/>
          <p:cNvSpPr txBox="1"/>
          <p:nvPr/>
        </p:nvSpPr>
        <p:spPr>
          <a:xfrm>
            <a:off x="206299" y="5434589"/>
            <a:ext cx="91865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Nie wierzę w to co naucza Hollywood!</a:t>
            </a:r>
          </a:p>
          <a:p>
            <a:r>
              <a:rPr lang="pl-PL" sz="2800" dirty="0"/>
              <a:t>Obce niech będą dla mnie koncepcje platońskie.</a:t>
            </a:r>
          </a:p>
          <a:p>
            <a:r>
              <a:rPr lang="pl-PL" sz="2800" dirty="0"/>
              <a:t>Wierzę Biblii!</a:t>
            </a:r>
          </a:p>
        </p:txBody>
      </p:sp>
      <p:sp>
        <p:nvSpPr>
          <p:cNvPr id="18" name="Zwój pionowy 17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7324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Zmartwychwstanie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 flipH="1" flipV="1">
            <a:off x="8408237" y="4244658"/>
            <a:ext cx="347840" cy="103233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Tekstowe 18"/>
          <p:cNvSpPr txBox="1"/>
          <p:nvPr/>
        </p:nvSpPr>
        <p:spPr>
          <a:xfrm>
            <a:off x="618674" y="5721455"/>
            <a:ext cx="9186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Wierzę w „</a:t>
            </a:r>
            <a:r>
              <a:rPr lang="pl-PL" sz="2800" i="1" dirty="0"/>
              <a:t>ciała zmartwychwstanie</a:t>
            </a:r>
            <a:r>
              <a:rPr lang="pl-PL" sz="2800" dirty="0"/>
              <a:t>” (</a:t>
            </a:r>
            <a:r>
              <a:rPr lang="mr-IN" sz="2800" dirty="0"/>
              <a:t>…</a:t>
            </a:r>
            <a:r>
              <a:rPr lang="pl-PL" sz="2800" dirty="0"/>
              <a:t>)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1" name="Zwój pionowy 20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2853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I ujrzałem wielki biały tron, </a:t>
            </a:r>
            <a:br>
              <a:rPr lang="pl-PL" altLang="pl-PL" dirty="0"/>
            </a:br>
            <a:r>
              <a:rPr lang="pl-PL" altLang="pl-PL" dirty="0"/>
              <a:t>i zasiadającego na nim</a:t>
            </a:r>
            <a:r>
              <a:rPr lang="mr-IN" altLang="pl-PL" dirty="0"/>
              <a:t>…</a:t>
            </a:r>
            <a:endParaRPr lang="pl-PL" altLang="pl-PL" dirty="0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117205" y="4397700"/>
            <a:ext cx="797542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1800" i="1" baseline="30000" dirty="0">
                <a:solidFill>
                  <a:srgbClr val="C00000"/>
                </a:solidFill>
              </a:rPr>
              <a:t>(11)</a:t>
            </a:r>
            <a:r>
              <a:rPr lang="pl-PL" sz="1800" i="1" dirty="0">
                <a:solidFill>
                  <a:srgbClr val="C00000"/>
                </a:solidFill>
              </a:rPr>
              <a:t> I widziałem wielki biały tron, i siedzącego na nim, od którego oblicza uciekła ziemia i niebo, i nie znalazło się miejsce dla nich.</a:t>
            </a:r>
            <a:br>
              <a:rPr lang="pl-PL" sz="1800" i="1" dirty="0">
                <a:solidFill>
                  <a:srgbClr val="C00000"/>
                </a:solidFill>
              </a:rPr>
            </a:br>
            <a:r>
              <a:rPr lang="pl-PL" sz="1800" i="1" baseline="30000" dirty="0">
                <a:solidFill>
                  <a:srgbClr val="C00000"/>
                </a:solidFill>
              </a:rPr>
              <a:t>(12)</a:t>
            </a:r>
            <a:r>
              <a:rPr lang="pl-PL" sz="1800" i="1" dirty="0">
                <a:solidFill>
                  <a:srgbClr val="C00000"/>
                </a:solidFill>
              </a:rPr>
              <a:t> I widziałem umarłych, małych i wielkich, stojących przed Bogiem; i zostały otwarte zwoje i inny zwój został otwarty, to jest zwój życia; i umarli z tych, którzy są zapisani w zwojach, zostali </a:t>
            </a:r>
            <a:r>
              <a:rPr lang="pl-PL" sz="1800" b="1" i="1" dirty="0">
                <a:solidFill>
                  <a:srgbClr val="C00000"/>
                </a:solidFill>
              </a:rPr>
              <a:t>osądzeni według swoich czynów</a:t>
            </a:r>
            <a:r>
              <a:rPr lang="pl-PL" sz="1800" i="1" dirty="0">
                <a:solidFill>
                  <a:srgbClr val="C00000"/>
                </a:solidFill>
              </a:rPr>
              <a:t>.</a:t>
            </a:r>
            <a:br>
              <a:rPr lang="pl-PL" sz="1800" i="1" dirty="0">
                <a:solidFill>
                  <a:srgbClr val="C00000"/>
                </a:solidFill>
              </a:rPr>
            </a:br>
            <a:r>
              <a:rPr lang="pl-PL" sz="1800" i="1" baseline="30000" dirty="0">
                <a:solidFill>
                  <a:srgbClr val="C00000"/>
                </a:solidFill>
              </a:rPr>
              <a:t>(13)</a:t>
            </a:r>
            <a:r>
              <a:rPr lang="pl-PL" sz="1800" i="1" dirty="0">
                <a:solidFill>
                  <a:srgbClr val="C00000"/>
                </a:solidFill>
              </a:rPr>
              <a:t> I morze wydało umarłych, którzy w nim byli, i Śmierć, i Hades wydały umarłych, którzy w nich byli </a:t>
            </a:r>
            <a:r>
              <a:rPr lang="pl-PL" sz="1800" b="1" i="1" dirty="0">
                <a:solidFill>
                  <a:srgbClr val="C00000"/>
                </a:solidFill>
              </a:rPr>
              <a:t>i zostali osądzeni, każdy według swoich czynów</a:t>
            </a:r>
            <a:r>
              <a:rPr lang="pl-PL" sz="1800" i="1" dirty="0">
                <a:solidFill>
                  <a:srgbClr val="C00000"/>
                </a:solidFill>
              </a:rPr>
              <a:t>.  (</a:t>
            </a:r>
            <a:r>
              <a:rPr lang="pl-PL" sz="1800" i="1" dirty="0" err="1">
                <a:solidFill>
                  <a:srgbClr val="C00000"/>
                </a:solidFill>
              </a:rPr>
              <a:t>Ap</a:t>
            </a:r>
            <a:r>
              <a:rPr lang="pl-PL" sz="1800" i="1" dirty="0">
                <a:solidFill>
                  <a:srgbClr val="C00000"/>
                </a:solidFill>
              </a:rPr>
              <a:t> 20:11nn </a:t>
            </a:r>
            <a:r>
              <a:rPr lang="pl-PL" sz="1800" i="1" dirty="0" err="1">
                <a:solidFill>
                  <a:srgbClr val="C00000"/>
                </a:solidFill>
              </a:rPr>
              <a:t>tpnt</a:t>
            </a:r>
            <a:r>
              <a:rPr lang="pl-PL" sz="1800" i="1" dirty="0">
                <a:solidFill>
                  <a:srgbClr val="C00000"/>
                </a:solidFill>
              </a:rPr>
              <a:t>)</a:t>
            </a:r>
            <a:endParaRPr lang="pl-PL" altLang="x-none" sz="1800" i="1" dirty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8297069" y="4284663"/>
            <a:ext cx="272256" cy="138112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0" name="Zwój pionowy 19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977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Plan na wystąpienie misyjne u Olka 9 września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mtClean="0"/>
              <a:t>Historia</a:t>
            </a:r>
            <a:endParaRPr lang="pl-PL" dirty="0" smtClean="0"/>
          </a:p>
          <a:p>
            <a:pPr lvl="1"/>
            <a:r>
              <a:rPr lang="pl-PL" dirty="0" smtClean="0"/>
              <a:t>Inwestowałem</a:t>
            </a:r>
            <a:r>
              <a:rPr lang="mr-IN" dirty="0" smtClean="0"/>
              <a:t>……</a:t>
            </a:r>
            <a:r>
              <a:rPr lang="pl-PL" dirty="0" smtClean="0"/>
              <a:t> pik-net, 3S, SGT, </a:t>
            </a:r>
            <a:r>
              <a:rPr lang="pl-PL" dirty="0" err="1" smtClean="0"/>
              <a:t>Triggo</a:t>
            </a:r>
            <a:r>
              <a:rPr lang="mr-IN" dirty="0" smtClean="0"/>
              <a:t>…</a:t>
            </a:r>
            <a:r>
              <a:rPr lang="pl-PL" dirty="0" smtClean="0"/>
              <a:t>.</a:t>
            </a:r>
          </a:p>
          <a:p>
            <a:r>
              <a:rPr lang="pl-PL" dirty="0" smtClean="0"/>
              <a:t>Co dalej</a:t>
            </a:r>
          </a:p>
          <a:p>
            <a:pPr lvl="1"/>
            <a:r>
              <a:rPr lang="pl-PL" dirty="0" smtClean="0"/>
              <a:t>Kto chce więcej </a:t>
            </a:r>
            <a:r>
              <a:rPr lang="mr-IN" dirty="0" smtClean="0"/>
              <a:t>…</a:t>
            </a:r>
            <a:r>
              <a:rPr lang="pl-PL" dirty="0" smtClean="0"/>
              <a:t>.. </a:t>
            </a:r>
          </a:p>
          <a:p>
            <a:pPr lvl="1"/>
            <a:r>
              <a:rPr lang="pl-PL" dirty="0" smtClean="0"/>
              <a:t>Kto chce bardziej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 err="1" smtClean="0"/>
              <a:t>uczniostwo</a:t>
            </a:r>
            <a:r>
              <a:rPr lang="pl-PL" dirty="0" smtClean="0"/>
              <a:t>.</a:t>
            </a:r>
          </a:p>
          <a:p>
            <a:pPr lvl="1"/>
            <a:endParaRPr lang="pl-PL" dirty="0"/>
          </a:p>
          <a:p>
            <a:r>
              <a:rPr lang="pl-PL" dirty="0" smtClean="0"/>
              <a:t>Plan</a:t>
            </a:r>
          </a:p>
          <a:p>
            <a:pPr lvl="1"/>
            <a:r>
              <a:rPr lang="pl-PL" dirty="0" smtClean="0"/>
              <a:t>Moja historia</a:t>
            </a:r>
          </a:p>
          <a:p>
            <a:pPr lvl="1"/>
            <a:r>
              <a:rPr lang="pl-PL" dirty="0" err="1" smtClean="0"/>
              <a:t>Defincija</a:t>
            </a:r>
            <a:r>
              <a:rPr lang="pl-PL" dirty="0" smtClean="0"/>
              <a:t> inwestowania</a:t>
            </a:r>
          </a:p>
          <a:p>
            <a:pPr lvl="1"/>
            <a:r>
              <a:rPr lang="pl-PL" dirty="0" smtClean="0"/>
              <a:t>Inwestowanie w wieczność </a:t>
            </a:r>
            <a:r>
              <a:rPr lang="mr-IN" dirty="0" smtClean="0"/>
              <a:t>–</a:t>
            </a:r>
            <a:r>
              <a:rPr lang="pl-PL" dirty="0" smtClean="0"/>
              <a:t> cz. #1</a:t>
            </a:r>
          </a:p>
          <a:p>
            <a:pPr lvl="1"/>
            <a:r>
              <a:rPr lang="pl-PL" dirty="0" smtClean="0"/>
              <a:t>Problem końca systemu</a:t>
            </a:r>
          </a:p>
          <a:p>
            <a:pPr lvl="1"/>
            <a:r>
              <a:rPr lang="pl-PL" dirty="0" smtClean="0"/>
              <a:t>Inwestowanie w wieczność </a:t>
            </a:r>
            <a:r>
              <a:rPr lang="mr-IN" dirty="0" smtClean="0"/>
              <a:t>–</a:t>
            </a:r>
            <a:r>
              <a:rPr lang="pl-PL" dirty="0" smtClean="0"/>
              <a:t> cz. #2 </a:t>
            </a:r>
            <a:r>
              <a:rPr lang="mr-IN" dirty="0" smtClean="0"/>
              <a:t>–</a:t>
            </a:r>
            <a:r>
              <a:rPr lang="pl-PL" dirty="0" smtClean="0"/>
              <a:t> Twój skarb w niebie sobie gromadź</a:t>
            </a:r>
          </a:p>
          <a:p>
            <a:pPr lvl="1"/>
            <a:r>
              <a:rPr lang="pl-PL" dirty="0" smtClean="0"/>
              <a:t>Inwestowanie  w wieczność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 err="1" smtClean="0"/>
              <a:t>cz</a:t>
            </a:r>
            <a:r>
              <a:rPr lang="pl-PL" dirty="0" smtClean="0"/>
              <a:t> 3 </a:t>
            </a:r>
            <a:r>
              <a:rPr lang="mr-IN" dirty="0" smtClean="0"/>
              <a:t>–</a:t>
            </a:r>
            <a:r>
              <a:rPr lang="pl-PL" dirty="0" smtClean="0"/>
              <a:t> eliminacja obu </a:t>
            </a:r>
            <a:r>
              <a:rPr lang="pl-PL" dirty="0" err="1" smtClean="0"/>
              <a:t>ryzyk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Zaproszenia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94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Człowiek będzie osądzony wg. swoich czynów.</a:t>
            </a:r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202269" y="4541661"/>
            <a:ext cx="6188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2400" i="1" dirty="0">
                <a:solidFill>
                  <a:srgbClr val="C00000"/>
                </a:solidFill>
              </a:rPr>
              <a:t>A jeśli ktoś nie został znaleziony jako zapisany w zwoju życia, został </a:t>
            </a:r>
            <a:r>
              <a:rPr lang="pl-PL" sz="2400" i="1">
                <a:solidFill>
                  <a:srgbClr val="C00000"/>
                </a:solidFill>
              </a:rPr>
              <a:t>wrzucony </a:t>
            </a:r>
            <a:r>
              <a:rPr lang="pl-PL" sz="2400" i="1" smtClean="0">
                <a:solidFill>
                  <a:srgbClr val="C00000"/>
                </a:solidFill>
              </a:rPr>
              <a:t/>
            </a:r>
            <a:br>
              <a:rPr lang="pl-PL" sz="2400" i="1" smtClean="0">
                <a:solidFill>
                  <a:srgbClr val="C00000"/>
                </a:solidFill>
              </a:rPr>
            </a:br>
            <a:r>
              <a:rPr lang="pl-PL" sz="2400" i="1" smtClean="0">
                <a:solidFill>
                  <a:srgbClr val="C00000"/>
                </a:solidFill>
              </a:rPr>
              <a:t>do </a:t>
            </a:r>
            <a:r>
              <a:rPr lang="pl-PL" sz="2400" i="1" dirty="0">
                <a:solidFill>
                  <a:srgbClr val="C00000"/>
                </a:solidFill>
              </a:rPr>
              <a:t>jeziora ognia.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2400" i="1" dirty="0">
                <a:solidFill>
                  <a:srgbClr val="C00000"/>
                </a:solidFill>
              </a:rPr>
              <a:t>(</a:t>
            </a:r>
            <a:r>
              <a:rPr lang="pl-PL" sz="2400" i="1" dirty="0" err="1">
                <a:solidFill>
                  <a:srgbClr val="C00000"/>
                </a:solidFill>
              </a:rPr>
              <a:t>Ap</a:t>
            </a:r>
            <a:r>
              <a:rPr lang="pl-PL" sz="2400" i="1" dirty="0">
                <a:solidFill>
                  <a:srgbClr val="C00000"/>
                </a:solidFill>
              </a:rPr>
              <a:t> 20:15)</a:t>
            </a:r>
            <a:endParaRPr lang="pl-PL" altLang="x-none" sz="2400" i="1" dirty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5562601" y="5287151"/>
            <a:ext cx="2417301" cy="61966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wój pionowy 1"/>
          <p:cNvSpPr/>
          <p:nvPr/>
        </p:nvSpPr>
        <p:spPr>
          <a:xfrm rot="21338265">
            <a:off x="147127" y="1288157"/>
            <a:ext cx="2092998" cy="2746277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4000" b="1" dirty="0">
                <a:solidFill>
                  <a:schemeClr val="tx1"/>
                </a:solidFill>
              </a:rPr>
              <a:t>§</a:t>
            </a:r>
            <a:endParaRPr lang="pl-PL" altLang="x-none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b="1" dirty="0">
                <a:solidFill>
                  <a:schemeClr val="tx1"/>
                </a:solidFill>
              </a:rPr>
              <a:t>Karą za grzech jest śmierć.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b="1" dirty="0">
                <a:solidFill>
                  <a:schemeClr val="tx1"/>
                </a:solidFill>
              </a:rPr>
              <a:t>(</a:t>
            </a:r>
            <a:r>
              <a:rPr lang="pl-PL" altLang="x-none" b="1" dirty="0" err="1">
                <a:solidFill>
                  <a:schemeClr val="tx1"/>
                </a:solidFill>
              </a:rPr>
              <a:t>Rz</a:t>
            </a:r>
            <a:r>
              <a:rPr lang="pl-PL" altLang="x-none" b="1" dirty="0">
                <a:solidFill>
                  <a:schemeClr val="tx1"/>
                </a:solidFill>
              </a:rPr>
              <a:t> 3:23)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93046500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/>
          <a:lstStyle/>
          <a:p>
            <a:r>
              <a:rPr lang="pl-PL" dirty="0"/>
              <a:t>Ja nie chcę iść tą drogą!</a:t>
            </a:r>
          </a:p>
        </p:txBody>
      </p:sp>
    </p:spTree>
    <p:extLst>
      <p:ext uri="{BB962C8B-B14F-4D97-AF65-F5344CB8AC3E}">
        <p14:creationId xmlns:p14="http://schemas.microsoft.com/office/powerpoint/2010/main" val="323216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7200" dirty="0"/>
              <a:t>Nie idźmy tą drogą!</a:t>
            </a:r>
          </a:p>
        </p:txBody>
      </p:sp>
    </p:spTree>
    <p:extLst>
      <p:ext uri="{BB962C8B-B14F-4D97-AF65-F5344CB8AC3E}">
        <p14:creationId xmlns:p14="http://schemas.microsoft.com/office/powerpoint/2010/main" val="589736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Slajdy dodatkowe do planu dziejów. Dokończyć!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54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Wyjątek: czasy </a:t>
            </a:r>
            <a:r>
              <a:rPr lang="pl-PL" altLang="pl-PL" dirty="0" smtClean="0"/>
              <a:t>końca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pochwyceni i męczennicy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6021138" y="3527401"/>
            <a:ext cx="328045" cy="1211996"/>
            <a:chOff x="6021138" y="3527401"/>
            <a:chExt cx="328045" cy="793749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6200000">
              <a:off x="5624264" y="3924276"/>
              <a:ext cx="793748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rot="16200000">
              <a:off x="5830807" y="3870132"/>
              <a:ext cx="68546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rot="16200000">
              <a:off x="6069542" y="3807042"/>
              <a:ext cx="55928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5985464" y="4337057"/>
            <a:ext cx="213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7030A0"/>
                </a:solidFill>
              </a:rPr>
              <a:t> </a:t>
            </a:r>
            <a:r>
              <a:rPr lang="pl-PL" sz="1200" dirty="0" smtClean="0">
                <a:solidFill>
                  <a:srgbClr val="7030A0"/>
                </a:solidFill>
              </a:rPr>
              <a:t>       Bestia</a:t>
            </a:r>
            <a:endParaRPr lang="pl-PL" sz="1200" dirty="0">
              <a:solidFill>
                <a:srgbClr val="7030A0"/>
              </a:solidFill>
            </a:endParaRPr>
          </a:p>
          <a:p>
            <a:r>
              <a:rPr lang="pl-PL" sz="1200" dirty="0" smtClean="0">
                <a:solidFill>
                  <a:srgbClr val="7030A0"/>
                </a:solidFill>
              </a:rPr>
              <a:t>    Fałszywy prorok</a:t>
            </a:r>
          </a:p>
          <a:p>
            <a:r>
              <a:rPr lang="pl-PL" sz="1200" dirty="0" smtClean="0">
                <a:solidFill>
                  <a:srgbClr val="7030A0"/>
                </a:solidFill>
              </a:rPr>
              <a:t>Antychryst</a:t>
            </a:r>
            <a:endParaRPr lang="pl-PL" sz="1200" dirty="0">
              <a:solidFill>
                <a:srgbClr val="7030A0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 flipH="1">
            <a:off x="6550194" y="2968823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344756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 err="1" smtClean="0"/>
              <a:t>ToDo</a:t>
            </a:r>
            <a:r>
              <a:rPr lang="pl-PL" altLang="pl-PL" dirty="0" smtClean="0"/>
              <a:t>: można zrobić slajd o Szatanie w czasach TK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6021138" y="3527401"/>
            <a:ext cx="328045" cy="1211996"/>
            <a:chOff x="6021138" y="3527401"/>
            <a:chExt cx="328045" cy="793749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6200000">
              <a:off x="5624264" y="3924276"/>
              <a:ext cx="793748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rot="16200000">
              <a:off x="5830807" y="3870132"/>
              <a:ext cx="68546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rot="16200000">
              <a:off x="6069542" y="3807042"/>
              <a:ext cx="55928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5985464" y="4337057"/>
            <a:ext cx="213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7030A0"/>
                </a:solidFill>
              </a:rPr>
              <a:t> </a:t>
            </a:r>
            <a:r>
              <a:rPr lang="pl-PL" sz="1200" dirty="0" smtClean="0">
                <a:solidFill>
                  <a:srgbClr val="7030A0"/>
                </a:solidFill>
              </a:rPr>
              <a:t>       Bestia</a:t>
            </a:r>
            <a:endParaRPr lang="pl-PL" sz="1200" dirty="0">
              <a:solidFill>
                <a:srgbClr val="7030A0"/>
              </a:solidFill>
            </a:endParaRPr>
          </a:p>
          <a:p>
            <a:r>
              <a:rPr lang="pl-PL" sz="1200" dirty="0" smtClean="0">
                <a:solidFill>
                  <a:srgbClr val="7030A0"/>
                </a:solidFill>
              </a:rPr>
              <a:t>    Fałszywy prorok</a:t>
            </a:r>
          </a:p>
          <a:p>
            <a:r>
              <a:rPr lang="pl-PL" sz="1200" dirty="0" smtClean="0">
                <a:solidFill>
                  <a:srgbClr val="7030A0"/>
                </a:solidFill>
              </a:rPr>
              <a:t>Antychryst</a:t>
            </a:r>
            <a:endParaRPr lang="pl-PL" sz="1200" dirty="0">
              <a:solidFill>
                <a:srgbClr val="7030A0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 flipH="1">
            <a:off x="6550194" y="2968823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rot="16200000" flipH="1">
            <a:off x="7766855" y="3935520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 rot="16200000" flipH="1">
            <a:off x="8143580" y="4331002"/>
            <a:ext cx="638881" cy="177909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rot="16200000" flipV="1">
            <a:off x="8119776" y="4262790"/>
            <a:ext cx="34960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 rot="16200000" flipH="1">
            <a:off x="7091584" y="3767361"/>
            <a:ext cx="893381" cy="1300101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 rot="16200000" flipH="1">
            <a:off x="6943296" y="3797523"/>
            <a:ext cx="893381" cy="1300101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199014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 err="1" smtClean="0"/>
              <a:t>ToDo</a:t>
            </a:r>
            <a:r>
              <a:rPr lang="pl-PL" altLang="pl-PL" dirty="0" smtClean="0"/>
              <a:t>: można zrobić slajd o resztce Izraela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 rot="16200000" flipH="1">
            <a:off x="8143580" y="4331002"/>
            <a:ext cx="638881" cy="177909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rot="16200000" flipV="1">
            <a:off x="8119776" y="4262790"/>
            <a:ext cx="34960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5926139" y="3676703"/>
            <a:ext cx="1355725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>
            <a:off x="1911352" y="3555834"/>
            <a:ext cx="1355725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998448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#2.3</a:t>
            </a:r>
            <a:br>
              <a:rPr lang="pl-PL" smtClean="0"/>
            </a:br>
            <a:r>
              <a:rPr lang="pl-PL" smtClean="0"/>
              <a:t>Dobra Nowina o przyszłości ucznia Jezusa</a:t>
            </a:r>
            <a:endParaRPr lang="pl-PL" dirty="0"/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>
          <a:xfrm>
            <a:off x="5298831" y="4589463"/>
            <a:ext cx="6048619" cy="150018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l-PL" i="1" dirty="0" smtClean="0"/>
              <a:t>Ręczę i zapewniam, kto słucha mego Słowa </a:t>
            </a:r>
            <a:br>
              <a:rPr lang="pl-PL" i="1" dirty="0" smtClean="0"/>
            </a:br>
            <a:r>
              <a:rPr lang="pl-PL" i="1" dirty="0" smtClean="0"/>
              <a:t>	i wierzy Temu, który Mnie posłał, </a:t>
            </a:r>
            <a:br>
              <a:rPr lang="pl-PL" i="1" dirty="0" smtClean="0"/>
            </a:br>
            <a:r>
              <a:rPr lang="pl-PL" i="1" dirty="0" smtClean="0"/>
              <a:t>ma życie wieczne </a:t>
            </a:r>
            <a:br>
              <a:rPr lang="pl-PL" i="1" dirty="0" smtClean="0"/>
            </a:br>
            <a:r>
              <a:rPr lang="pl-PL" i="1" dirty="0" smtClean="0"/>
              <a:t>	i nie czeka go sąd, </a:t>
            </a:r>
            <a:br>
              <a:rPr lang="pl-PL" i="1" dirty="0" smtClean="0"/>
            </a:br>
            <a:r>
              <a:rPr lang="pl-PL" i="1" dirty="0" smtClean="0"/>
              <a:t>		ale przeszedł ze śmierci do życia.</a:t>
            </a:r>
          </a:p>
          <a:p>
            <a:pPr algn="l"/>
            <a:r>
              <a:rPr lang="pl-PL" sz="1800" dirty="0"/>
              <a:t>	</a:t>
            </a:r>
            <a:r>
              <a:rPr lang="pl-PL" sz="1800" dirty="0" smtClean="0"/>
              <a:t>				</a:t>
            </a:r>
            <a:r>
              <a:rPr lang="pl-PL" sz="1800" i="1" dirty="0" smtClean="0"/>
              <a:t>(</a:t>
            </a:r>
            <a:r>
              <a:rPr lang="de-DE" sz="1800" i="1" dirty="0" smtClean="0"/>
              <a:t>J 5:24 </a:t>
            </a:r>
            <a:r>
              <a:rPr lang="de-DE" sz="1800" i="1" dirty="0" err="1" smtClean="0"/>
              <a:t>eib</a:t>
            </a:r>
            <a:r>
              <a:rPr lang="de-DE" sz="1800" i="1" dirty="0" smtClean="0"/>
              <a:t>)</a:t>
            </a:r>
            <a:endParaRPr lang="pl-PL" sz="1800" i="1" dirty="0"/>
          </a:p>
        </p:txBody>
      </p:sp>
    </p:spTree>
    <p:extLst>
      <p:ext uri="{BB962C8B-B14F-4D97-AF65-F5344CB8AC3E}">
        <p14:creationId xmlns:p14="http://schemas.microsoft.com/office/powerpoint/2010/main" val="12786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w których planuję brać udział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#1. Raczej umrę więc wyląduję na „Łonie Abrahama”</a:t>
            </a:r>
          </a:p>
          <a:p>
            <a:pPr marL="0" indent="0">
              <a:buNone/>
            </a:pPr>
            <a:r>
              <a:rPr lang="pl-PL" dirty="0"/>
              <a:t>#2. W ciele (nowym) zmartwychwstanę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#3. </a:t>
            </a: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Zdam sprawę przed Trybunałem Chrystusa</a:t>
            </a:r>
          </a:p>
          <a:p>
            <a:pPr marL="0" indent="0">
              <a:buNone/>
            </a:pP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Będę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Weselu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Baranka</a:t>
            </a:r>
            <a:endParaRPr lang="cs-CZ" sz="28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Jezusem przyjdę na ziemię </a:t>
            </a:r>
          </a:p>
          <a:p>
            <a:pPr marL="0" indent="0">
              <a:buNone/>
            </a:pP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Królowanie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kapłanienie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Królestwie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Mesjasza</a:t>
            </a:r>
            <a:endParaRPr lang="cs-CZ" sz="28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Pojawia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się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dirty="0" err="1"/>
              <a:t>Niebo</a:t>
            </a:r>
            <a:r>
              <a:rPr lang="cs-CZ" dirty="0"/>
              <a:t> i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Ziemia</a:t>
            </a:r>
            <a:endParaRPr lang="cs-CZ" sz="28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7864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mtClean="0"/>
              <a:t>#1. </a:t>
            </a:r>
            <a:r>
              <a:rPr lang="pl-PL" dirty="0" smtClean="0"/>
              <a:t>Gen3:19, </a:t>
            </a:r>
            <a:r>
              <a:rPr lang="pl-PL" dirty="0" err="1" smtClean="0"/>
              <a:t>Łk</a:t>
            </a:r>
            <a:r>
              <a:rPr lang="pl-PL" dirty="0" smtClean="0"/>
              <a:t> 16:19, Hi 17:11-19, </a:t>
            </a:r>
            <a:r>
              <a:rPr lang="pl-PL" dirty="0" err="1" smtClean="0"/>
              <a:t>Heb</a:t>
            </a:r>
            <a:r>
              <a:rPr lang="pl-PL" dirty="0" smtClean="0"/>
              <a:t> 9:27, 1Tes4:15, Dn12:2</a:t>
            </a:r>
          </a:p>
          <a:p>
            <a:pPr marL="0" indent="0">
              <a:buNone/>
            </a:pPr>
            <a:r>
              <a:rPr lang="pl-PL" dirty="0" smtClean="0"/>
              <a:t>#2. </a:t>
            </a:r>
            <a:r>
              <a:rPr lang="it-IT" dirty="0" smtClean="0"/>
              <a:t>1Tes4:13, 1Kor15:51, Fil 3:20</a:t>
            </a:r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dirty="0" err="1" smtClean="0"/>
              <a:t>Rz</a:t>
            </a:r>
            <a:r>
              <a:rPr lang="pl-PL" dirty="0" smtClean="0"/>
              <a:t> 14:10, 12, </a:t>
            </a:r>
            <a:r>
              <a:rPr lang="pl-PL" dirty="0" err="1" smtClean="0"/>
              <a:t>Łk</a:t>
            </a:r>
            <a:r>
              <a:rPr lang="pl-PL" dirty="0" smtClean="0"/>
              <a:t> 19:11, Mt 25:14, 2Kor5:10, 1Kor3:8, </a:t>
            </a:r>
            <a:r>
              <a:rPr lang="pl-PL" dirty="0" err="1" smtClean="0"/>
              <a:t>Dn</a:t>
            </a:r>
            <a:r>
              <a:rPr lang="pl-PL" dirty="0" smtClean="0"/>
              <a:t> 1:3</a:t>
            </a:r>
          </a:p>
          <a:p>
            <a:pPr marL="0" indent="0">
              <a:buNone/>
            </a:pPr>
            <a:r>
              <a:rPr lang="pl-PL" dirty="0" smtClean="0"/>
              <a:t>#4. </a:t>
            </a:r>
            <a:r>
              <a:rPr lang="cs-CZ" dirty="0" smtClean="0"/>
              <a:t>Ap19:1, 7,  9, </a:t>
            </a:r>
            <a:r>
              <a:rPr lang="cs-CZ" dirty="0" err="1" smtClean="0"/>
              <a:t>Mt</a:t>
            </a:r>
            <a:r>
              <a:rPr lang="cs-CZ" dirty="0" smtClean="0"/>
              <a:t> 25:1, J14:1-3</a:t>
            </a:r>
          </a:p>
          <a:p>
            <a:pPr marL="0" indent="0">
              <a:buNone/>
            </a:pPr>
            <a:r>
              <a:rPr lang="cs-CZ" dirty="0" smtClean="0"/>
              <a:t>#5. </a:t>
            </a:r>
            <a:r>
              <a:rPr lang="fi-FI" dirty="0" err="1" smtClean="0"/>
              <a:t>Jud</a:t>
            </a:r>
            <a:r>
              <a:rPr lang="fi-FI" dirty="0" smtClean="0"/>
              <a:t> 14, Ap19:1, 14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#6. </a:t>
            </a:r>
            <a:r>
              <a:rPr lang="pl-PL" dirty="0" smtClean="0"/>
              <a:t>Ap20:6, Łk19:11, ???</a:t>
            </a:r>
          </a:p>
          <a:p>
            <a:pPr marL="0" indent="0">
              <a:buNone/>
            </a:pPr>
            <a:r>
              <a:rPr lang="pl-PL" dirty="0" smtClean="0"/>
              <a:t>#7. </a:t>
            </a:r>
            <a:r>
              <a:rPr lang="cs-CZ" dirty="0" smtClean="0"/>
              <a:t>Ap20:7, 11, Ap21:1-5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227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Plan wystąpienia na wystąpienie pt. Inwestycje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4907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Moja historia inwestowania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Definicja inwestycji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1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Eschatologia, czyli biblijne wyjaśnienie końca </a:t>
            </a:r>
            <a:r>
              <a:rPr lang="pl-PL" dirty="0"/>
              <a:t>systemu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2, skarb </a:t>
            </a:r>
            <a:r>
              <a:rPr lang="pl-PL" dirty="0"/>
              <a:t>w niebie sobie </a:t>
            </a:r>
            <a:r>
              <a:rPr lang="pl-PL" dirty="0" smtClean="0"/>
              <a:t>gromadź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Inwestowanie  </a:t>
            </a:r>
            <a:r>
              <a:rPr lang="pl-PL" dirty="0"/>
              <a:t>w wieczność </a:t>
            </a:r>
            <a:r>
              <a:rPr lang="mr-IN" dirty="0"/>
              <a:t>–</a:t>
            </a:r>
            <a:r>
              <a:rPr lang="pl-PL" dirty="0"/>
              <a:t> </a:t>
            </a:r>
            <a:r>
              <a:rPr lang="pl-PL" dirty="0" smtClean="0"/>
              <a:t>cz. #3, eliminacja </a:t>
            </a:r>
            <a:r>
              <a:rPr lang="pl-PL" dirty="0"/>
              <a:t>obu </a:t>
            </a:r>
            <a:r>
              <a:rPr lang="pl-PL" dirty="0" err="1" smtClean="0"/>
              <a:t>ryzyk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Zaproszenia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45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Przypomnienie:</a:t>
            </a:r>
            <a:br>
              <a:rPr lang="pl-PL" altLang="pl-PL" smtClean="0"/>
            </a:br>
            <a:r>
              <a:rPr lang="pl-PL" altLang="pl-PL" smtClean="0"/>
              <a:t>Szeroka droga, która prowadzi na zatracenie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" name="PoleTekstowe 1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Żyje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Umiera zstępując do krainy umarłych (hebr. </a:t>
            </a:r>
            <a:r>
              <a:rPr lang="pl-PL" dirty="0" err="1"/>
              <a:t>szeol</a:t>
            </a:r>
            <a:r>
              <a:rPr lang="pl-PL" dirty="0"/>
              <a:t>, gr. hades).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zmartwychwstaje.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Zmartwychwstały staje przez Wielkim Białym Tronem gdzie otrzymuje sprawiedliwy wyrok.</a:t>
            </a: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40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grpSp>
        <p:nvGrpSpPr>
          <p:cNvPr id="42" name="Grupa 41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77301195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#0. Wąska ścieżka prowadzi poprzez nowe narodzenie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pole tekstowe 59"/>
          <p:cNvSpPr txBox="1">
            <a:spLocks noChangeArrowheads="1"/>
          </p:cNvSpPr>
          <p:nvPr/>
        </p:nvSpPr>
        <p:spPr bwMode="auto">
          <a:xfrm>
            <a:off x="5520100" y="5790117"/>
            <a:ext cx="4749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Ef1:13 </a:t>
            </a:r>
            <a:r>
              <a:rPr lang="mr-IN" altLang="x-none" sz="1800" dirty="0">
                <a:solidFill>
                  <a:srgbClr val="FF0000"/>
                </a:solidFill>
              </a:rPr>
              <a:t>–</a:t>
            </a:r>
            <a:r>
              <a:rPr lang="pl-PL" altLang="x-none" sz="1800" dirty="0">
                <a:solidFill>
                  <a:srgbClr val="FF0000"/>
                </a:solidFill>
              </a:rPr>
              <a:t> usłyszawszy </a:t>
            </a:r>
            <a:r>
              <a:rPr lang="pl-PL" altLang="x-none" sz="1800" b="1" dirty="0">
                <a:solidFill>
                  <a:srgbClr val="FF0000"/>
                </a:solidFill>
              </a:rPr>
              <a:t>uwierzyliśmy</a:t>
            </a:r>
            <a:r>
              <a:rPr lang="pl-PL" altLang="x-none" sz="1800" dirty="0">
                <a:solidFill>
                  <a:srgbClr val="FF0000"/>
                </a:solidFill>
              </a:rPr>
              <a:t> a Bóg zapieczętował obiecanym Duchem Świętym.</a:t>
            </a:r>
          </a:p>
        </p:txBody>
      </p:sp>
      <p:cxnSp>
        <p:nvCxnSpPr>
          <p:cNvPr id="34" name="Łącznik prosty ze strzałką 33"/>
          <p:cNvCxnSpPr/>
          <p:nvPr/>
        </p:nvCxnSpPr>
        <p:spPr>
          <a:xfrm flipH="1" flipV="1">
            <a:off x="4341673" y="4100058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a 3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3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39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0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1" name="pole tekstowe 59"/>
          <p:cNvSpPr txBox="1">
            <a:spLocks noChangeArrowheads="1"/>
          </p:cNvSpPr>
          <p:nvPr/>
        </p:nvSpPr>
        <p:spPr bwMode="auto">
          <a:xfrm>
            <a:off x="1623731" y="5165727"/>
            <a:ext cx="34212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Ef 2:1n </a:t>
            </a:r>
            <a:r>
              <a:rPr lang="mr-IN" altLang="x-none" sz="1800" dirty="0">
                <a:solidFill>
                  <a:srgbClr val="FF0000"/>
                </a:solidFill>
              </a:rPr>
              <a:t>–</a:t>
            </a:r>
            <a:r>
              <a:rPr lang="pl-PL" altLang="x-none" sz="1800" dirty="0">
                <a:solidFill>
                  <a:srgbClr val="FF0000"/>
                </a:solidFill>
              </a:rPr>
              <a:t> Nas umarłych na wskutek grzechu Bóg ożywił </a:t>
            </a:r>
            <a:r>
              <a:rPr lang="mr-IN" altLang="x-none" sz="1800" dirty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rot="5400000" flipV="1">
            <a:off x="3781558" y="3355488"/>
            <a:ext cx="753450" cy="0"/>
          </a:xfrm>
          <a:prstGeom prst="line">
            <a:avLst/>
          </a:prstGeom>
          <a:noFill/>
          <a:ln w="76200" cap="rnd">
            <a:solidFill>
              <a:srgbClr val="FFF71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rgbClr val="FFF71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45" name="Grupa 44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6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52880829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905837"/>
            <a:ext cx="9817100" cy="5918200"/>
          </a:xfrm>
          <a:prstGeom prst="rect">
            <a:avLst/>
          </a:prstGeom>
        </p:spPr>
      </p:pic>
      <p:sp>
        <p:nvSpPr>
          <p:cNvPr id="3" name="Owal 2"/>
          <p:cNvSpPr/>
          <p:nvPr/>
        </p:nvSpPr>
        <p:spPr>
          <a:xfrm>
            <a:off x="4980808" y="3523843"/>
            <a:ext cx="2217683" cy="2217683"/>
          </a:xfrm>
          <a:prstGeom prst="ellipse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rot="5400000" flipV="1">
            <a:off x="4864826" y="2609317"/>
            <a:ext cx="3061585" cy="0"/>
          </a:xfrm>
          <a:prstGeom prst="line">
            <a:avLst/>
          </a:prstGeom>
          <a:noFill/>
          <a:ln w="117475" cap="rnd">
            <a:solidFill>
              <a:schemeClr val="accent4">
                <a:lumMod val="60000"/>
                <a:lumOff val="40000"/>
              </a:schemeClr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#0. Wąska ścieżka prowadzi poprzez nowe narodzenie</a:t>
            </a:r>
            <a:br>
              <a:rPr lang="pl-PL" altLang="pl-PL" smtClean="0"/>
            </a:b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482977" y="3244334"/>
            <a:ext cx="522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dirty="0"/>
              <a:t>#0. Wąska ścieżka prowadzi poprzez nowe narodzenie</a:t>
            </a:r>
          </a:p>
        </p:txBody>
      </p:sp>
    </p:spTree>
    <p:extLst>
      <p:ext uri="{BB962C8B-B14F-4D97-AF65-F5344CB8AC3E}">
        <p14:creationId xmlns:p14="http://schemas.microsoft.com/office/powerpoint/2010/main" val="2832378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 1:13n – algorytm nawrócenia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/>
          <a:lstStyle/>
          <a:p>
            <a:r>
              <a:rPr lang="pl-PL" i="0" baseline="30000" dirty="0" smtClean="0"/>
              <a:t>(</a:t>
            </a:r>
            <a:r>
              <a:rPr lang="pl-PL" i="0" baseline="30000" dirty="0"/>
              <a:t>13)</a:t>
            </a:r>
            <a:r>
              <a:rPr lang="pl-PL" i="0" dirty="0"/>
              <a:t> W N</a:t>
            </a:r>
            <a:r>
              <a:rPr lang="pl-PL" i="0" dirty="0" smtClean="0"/>
              <a:t>im [ w Chrystusie ] </a:t>
            </a:r>
            <a:r>
              <a:rPr lang="pl-PL" i="0" dirty="0"/>
              <a:t>i wy </a:t>
            </a:r>
            <a:r>
              <a:rPr lang="pl-PL" dirty="0"/>
              <a:t>położyliście nadzieję</a:t>
            </a:r>
            <a:r>
              <a:rPr lang="pl-PL" i="0" dirty="0"/>
              <a:t>, kiedy usłyszeliście słowo prawdy, ewangelię waszego zbawienia, w nim też, gdy uwierzyliście, zostaliście zapieczętowani obiecanym Duchem </a:t>
            </a:r>
            <a:r>
              <a:rPr lang="pl-PL" i="0" dirty="0" smtClean="0"/>
              <a:t>Świętym</a:t>
            </a:r>
            <a:r>
              <a:rPr lang="pl-PL" i="0" dirty="0"/>
              <a:t> </a:t>
            </a:r>
            <a:r>
              <a:rPr lang="pl-PL" i="0" baseline="30000" dirty="0"/>
              <a:t>(14)</a:t>
            </a:r>
            <a:r>
              <a:rPr lang="pl-PL" i="0" dirty="0"/>
              <a:t> </a:t>
            </a:r>
            <a:r>
              <a:rPr lang="pl-PL" i="0" dirty="0" smtClean="0"/>
              <a:t>który </a:t>
            </a:r>
            <a:r>
              <a:rPr lang="pl-PL" i="0" dirty="0"/>
              <a:t>jest zadatkiem naszego dziedzictwa, aż nastąpi odkupienie nabytej własności, dla uwielbienia jego chwały</a:t>
            </a:r>
            <a:r>
              <a:rPr lang="pl-PL" i="0" dirty="0" smtClean="0"/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l-PL" dirty="0" smtClean="0"/>
              <a:t>Wydarzenia: </a:t>
            </a:r>
            <a:r>
              <a:rPr lang="pl-PL" baseline="30000" dirty="0" smtClean="0"/>
              <a:t>(1) </a:t>
            </a:r>
            <a:r>
              <a:rPr lang="pl-PL" dirty="0" smtClean="0"/>
              <a:t>obietnica Ducha, </a:t>
            </a:r>
            <a:r>
              <a:rPr lang="pl-PL" baseline="30000" dirty="0" smtClean="0"/>
              <a:t>(2) </a:t>
            </a:r>
            <a:r>
              <a:rPr lang="pl-PL" dirty="0" smtClean="0"/>
              <a:t>nabycie własności, </a:t>
            </a:r>
            <a:r>
              <a:rPr lang="pl-PL" baseline="30000" dirty="0" smtClean="0"/>
              <a:t>(3) </a:t>
            </a:r>
            <a:r>
              <a:rPr lang="pl-PL" dirty="0" smtClean="0"/>
              <a:t>usłyszenie słowa prawdy i dobrej nowiny, </a:t>
            </a:r>
            <a:r>
              <a:rPr lang="pl-PL" baseline="30000" dirty="0" smtClean="0"/>
              <a:t>(4) </a:t>
            </a:r>
            <a:r>
              <a:rPr lang="pl-PL" dirty="0" smtClean="0"/>
              <a:t>uwierzenie, </a:t>
            </a:r>
            <a:r>
              <a:rPr lang="pl-PL" baseline="30000" dirty="0" smtClean="0"/>
              <a:t>(5) </a:t>
            </a:r>
            <a:r>
              <a:rPr lang="pl-PL" dirty="0" smtClean="0"/>
              <a:t>położenie nadziei, </a:t>
            </a:r>
            <a:r>
              <a:rPr lang="pl-PL" baseline="30000" dirty="0" smtClean="0"/>
              <a:t>(6) </a:t>
            </a:r>
            <a:r>
              <a:rPr lang="pl-PL" dirty="0" smtClean="0"/>
              <a:t>zbawienie, </a:t>
            </a:r>
            <a:r>
              <a:rPr lang="pl-PL" baseline="30000" dirty="0" smtClean="0"/>
              <a:t>(7) </a:t>
            </a:r>
            <a:r>
              <a:rPr lang="pl-PL" dirty="0" smtClean="0"/>
              <a:t>zapieczętowanie Duchem, </a:t>
            </a:r>
            <a:r>
              <a:rPr lang="pl-PL" baseline="30000" dirty="0" smtClean="0"/>
              <a:t>(8) </a:t>
            </a:r>
            <a:r>
              <a:rPr lang="pl-PL" dirty="0" smtClean="0"/>
              <a:t>zadatkowanie dziedzictwa,</a:t>
            </a:r>
            <a:r>
              <a:rPr lang="pl-PL" baseline="30000" dirty="0" smtClean="0"/>
              <a:t> (9)</a:t>
            </a:r>
            <a:r>
              <a:rPr lang="pl-PL" dirty="0" smtClean="0"/>
              <a:t> odkupienie,</a:t>
            </a:r>
            <a:r>
              <a:rPr lang="pl-PL" baseline="30000" dirty="0"/>
              <a:t> (</a:t>
            </a:r>
            <a:r>
              <a:rPr lang="pl-PL" baseline="30000" dirty="0" smtClean="0"/>
              <a:t>10)</a:t>
            </a:r>
            <a:r>
              <a:rPr lang="pl-PL" dirty="0" smtClean="0"/>
              <a:t> objęcie dziedzictwa, </a:t>
            </a:r>
            <a:r>
              <a:rPr lang="pl-PL" baseline="30000" dirty="0"/>
              <a:t>(</a:t>
            </a:r>
            <a:r>
              <a:rPr lang="pl-PL" baseline="30000" dirty="0" smtClean="0"/>
              <a:t>12) </a:t>
            </a:r>
            <a:r>
              <a:rPr lang="pl-PL" dirty="0" smtClean="0"/>
              <a:t>uwielbienie chwały Boga.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7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Ef 1:13 </a:t>
            </a:r>
            <a:r>
              <a:rPr lang="mr-IN" dirty="0"/>
              <a:t>–</a:t>
            </a:r>
            <a:r>
              <a:rPr lang="pl-PL" dirty="0"/>
              <a:t> usłyszeli, uwierzyli, </a:t>
            </a:r>
            <a:r>
              <a:rPr lang="pl-PL" dirty="0" smtClean="0"/>
              <a:t>zapieczętował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idx="1"/>
          </p:nvPr>
        </p:nvSpPr>
        <p:spPr>
          <a:xfrm>
            <a:off x="838200" y="1537527"/>
            <a:ext cx="10515600" cy="207051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nim i wy </a:t>
            </a:r>
            <a:r>
              <a:rPr lang="pl-PL" i="1" dirty="0"/>
              <a:t>położyliście nadzieję</a:t>
            </a:r>
            <a:r>
              <a:rPr lang="pl-PL" dirty="0"/>
              <a:t>, kiedy usłyszeliście słowo prawdy, ewangelię waszego zbawienia, w nim też, gdy uwierzyliście, zostaliście zapieczętowani obiecanym Duchem Świętym.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6510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Kluczowe słowa: </a:t>
            </a:r>
            <a:br>
              <a:rPr lang="pl-PL" sz="2000" dirty="0">
                <a:latin typeface="Verdana" charset="0"/>
                <a:ea typeface="Verdana" charset="0"/>
                <a:cs typeface="Verdana" charset="0"/>
              </a:rPr>
            </a:br>
            <a:r>
              <a:rPr lang="pl-PL" sz="2000" b="1" i="1" dirty="0">
                <a:latin typeface="Verdana" charset="0"/>
                <a:ea typeface="Verdana" charset="0"/>
                <a:cs typeface="Verdana" charset="0"/>
              </a:rPr>
              <a:t>usłyszeli</a:t>
            </a: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pl-PL" sz="2000" b="1" i="1" dirty="0">
                <a:latin typeface="Verdana" charset="0"/>
                <a:ea typeface="Verdana" charset="0"/>
                <a:cs typeface="Verdana" charset="0"/>
              </a:rPr>
              <a:t>uwierzyli</a:t>
            </a: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 a Bóg </a:t>
            </a:r>
            <a:r>
              <a:rPr lang="pl-PL" sz="2000" b="1" i="1" dirty="0">
                <a:latin typeface="Verdana" charset="0"/>
                <a:ea typeface="Verdana" charset="0"/>
                <a:cs typeface="Verdana" charset="0"/>
              </a:rPr>
              <a:t>zapieczętował</a:t>
            </a: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 Duchem Świętym.</a:t>
            </a:r>
          </a:p>
          <a:p>
            <a:pPr marL="0" indent="0">
              <a:buNone/>
            </a:pPr>
            <a:endParaRPr lang="pl-PL" sz="2000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Usłyszcie!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	Uwierzcie!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		A Bóg Duchem Świętym Was zapieczętuje, </a:t>
            </a:r>
            <a:b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		oznaczy jako swoją własność.</a:t>
            </a:r>
          </a:p>
        </p:txBody>
      </p:sp>
      <p:sp>
        <p:nvSpPr>
          <p:cNvPr id="3" name="PoleTekstowe 2"/>
          <p:cNvSpPr txBox="1"/>
          <p:nvPr/>
        </p:nvSpPr>
        <p:spPr>
          <a:xfrm>
            <a:off x="10417631" y="3020784"/>
            <a:ext cx="132261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9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!</a:t>
            </a:r>
            <a:endParaRPr lang="pl-PL" sz="2400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58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 2:1-7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106886"/>
            <a:ext cx="10515600" cy="47334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l-PL" i="0" baseline="30000" dirty="0">
                <a:latin typeface="+mn-lt"/>
              </a:rPr>
              <a:t>(1)</a:t>
            </a:r>
            <a:r>
              <a:rPr lang="pl-PL" i="0" dirty="0">
                <a:latin typeface="+mn-lt"/>
              </a:rPr>
              <a:t> I was </a:t>
            </a:r>
            <a:r>
              <a:rPr lang="pl-PL" b="1" u="sng" dirty="0">
                <a:latin typeface="+mn-lt"/>
              </a:rPr>
              <a:t>ożywił</a:t>
            </a:r>
            <a:r>
              <a:rPr lang="pl-PL" i="0" dirty="0">
                <a:latin typeface="+mn-lt"/>
              </a:rPr>
              <a:t>, którzy byliście umarli w upadkach i w grzechach; </a:t>
            </a:r>
            <a:r>
              <a:rPr lang="pl-PL" i="0" baseline="30000" dirty="0">
                <a:latin typeface="+mn-lt"/>
              </a:rPr>
              <a:t>(2)</a:t>
            </a:r>
            <a:r>
              <a:rPr lang="pl-PL" i="0" dirty="0">
                <a:latin typeface="+mn-lt"/>
              </a:rPr>
              <a:t> W których niegdyś postępowaliście według zwyczaju tego świata </a:t>
            </a:r>
            <a:r>
              <a:rPr lang="pl-PL" dirty="0">
                <a:latin typeface="+mn-lt"/>
              </a:rPr>
              <a:t>i</a:t>
            </a:r>
            <a:r>
              <a:rPr lang="pl-PL" i="0" dirty="0">
                <a:latin typeface="+mn-lt"/>
              </a:rPr>
              <a:t> według władcy, który rządzi w powietrzu, ducha, który teraz działa w synach nieposłuszeństwa. </a:t>
            </a:r>
            <a:r>
              <a:rPr lang="pl-PL" i="0" baseline="30000" dirty="0">
                <a:latin typeface="+mn-lt"/>
              </a:rPr>
              <a:t>(3)</a:t>
            </a:r>
            <a:r>
              <a:rPr lang="pl-PL" i="0" dirty="0">
                <a:latin typeface="+mn-lt"/>
              </a:rPr>
              <a:t> Wśród nich i my wszyscy żyliśmy niegdyś w pożądliwościach naszego ciała, czyniąc to, co się podobało ciału i myślom, i byliśmy z natury dziećmi gniewu, jak i inni. </a:t>
            </a:r>
            <a:r>
              <a:rPr lang="pl-PL" i="0" baseline="30000" dirty="0">
                <a:latin typeface="+mn-lt"/>
              </a:rPr>
              <a:t>(4)</a:t>
            </a:r>
            <a:r>
              <a:rPr lang="pl-PL" i="0" dirty="0">
                <a:latin typeface="+mn-lt"/>
              </a:rPr>
              <a:t> Lecz Bóg, który jest bogaty w miłosierdzie, z powodu swojej wielkiej miłości, którą nas umiłował </a:t>
            </a:r>
            <a:r>
              <a:rPr lang="pl-PL" i="0" baseline="30000" dirty="0">
                <a:latin typeface="+mn-lt"/>
              </a:rPr>
              <a:t>(5)</a:t>
            </a:r>
            <a:r>
              <a:rPr lang="pl-PL" i="0" dirty="0">
                <a:latin typeface="+mn-lt"/>
              </a:rPr>
              <a:t> i </a:t>
            </a:r>
            <a:r>
              <a:rPr lang="pl-PL" dirty="0">
                <a:latin typeface="+mn-lt"/>
              </a:rPr>
              <a:t>to wtedy</a:t>
            </a:r>
            <a:r>
              <a:rPr lang="pl-PL" i="0" dirty="0">
                <a:latin typeface="+mn-lt"/>
              </a:rPr>
              <a:t>, gdy byliśmy umarli w grzechach, </a:t>
            </a:r>
            <a:r>
              <a:rPr lang="pl-PL" b="1" i="0" u="sng" dirty="0">
                <a:latin typeface="+mn-lt"/>
              </a:rPr>
              <a:t>ożywił</a:t>
            </a:r>
            <a:r>
              <a:rPr lang="pl-PL" i="0" dirty="0">
                <a:latin typeface="+mn-lt"/>
              </a:rPr>
              <a:t> nas razem z Chrystusem, </a:t>
            </a:r>
            <a:r>
              <a:rPr lang="pl-PL" dirty="0">
                <a:latin typeface="+mn-lt"/>
              </a:rPr>
              <a:t>gdyż</a:t>
            </a:r>
            <a:r>
              <a:rPr lang="pl-PL" i="0" dirty="0">
                <a:latin typeface="+mn-lt"/>
              </a:rPr>
              <a:t> łaską jesteście zbawieni.  </a:t>
            </a:r>
            <a:r>
              <a:rPr lang="pl-PL" i="0" baseline="30000" dirty="0">
                <a:latin typeface="+mn-lt"/>
              </a:rPr>
              <a:t>(6)</a:t>
            </a:r>
            <a:r>
              <a:rPr lang="pl-PL" i="0" dirty="0">
                <a:latin typeface="+mn-lt"/>
              </a:rPr>
              <a:t> I razem z nim </a:t>
            </a:r>
            <a:r>
              <a:rPr lang="pl-PL" b="1" i="0" dirty="0">
                <a:latin typeface="+mn-lt"/>
              </a:rPr>
              <a:t>wskrzesił</a:t>
            </a:r>
            <a:r>
              <a:rPr lang="pl-PL" i="0" dirty="0">
                <a:latin typeface="+mn-lt"/>
              </a:rPr>
              <a:t>, i razem z nim posadził w </a:t>
            </a:r>
            <a:r>
              <a:rPr lang="pl-PL" dirty="0">
                <a:latin typeface="+mn-lt"/>
              </a:rPr>
              <a:t>miejscach</a:t>
            </a:r>
            <a:r>
              <a:rPr lang="pl-PL" i="0" dirty="0">
                <a:latin typeface="+mn-lt"/>
              </a:rPr>
              <a:t> niebiańskich w Chrystusie Jezusie </a:t>
            </a:r>
            <a:r>
              <a:rPr lang="pl-PL" i="0" baseline="30000" dirty="0">
                <a:latin typeface="+mn-lt"/>
              </a:rPr>
              <a:t>(7)</a:t>
            </a:r>
            <a:r>
              <a:rPr lang="pl-PL" i="0" dirty="0">
                <a:latin typeface="+mn-lt"/>
              </a:rPr>
              <a:t> aby okazać w przyszłych wiekach przemożne bogactwo </a:t>
            </a:r>
            <a:r>
              <a:rPr lang="pl-PL" dirty="0">
                <a:latin typeface="+mn-lt"/>
              </a:rPr>
              <a:t>swojej</a:t>
            </a:r>
            <a:r>
              <a:rPr lang="pl-PL" i="0" dirty="0">
                <a:latin typeface="+mn-lt"/>
              </a:rPr>
              <a:t> łaski przez swoją dobroć względem nas w Chrystusie Jezusie.</a:t>
            </a:r>
            <a:endParaRPr lang="pl-PL" dirty="0">
              <a:latin typeface="+mn-lt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953" y="5900418"/>
            <a:ext cx="1819811" cy="95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425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Ef 2:1-5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l-PL" i="0" baseline="30000" dirty="0" smtClean="0"/>
              <a:t>(1)</a:t>
            </a:r>
            <a:r>
              <a:rPr lang="pl-PL" i="0" dirty="0" smtClean="0"/>
              <a:t> I was </a:t>
            </a:r>
            <a:r>
              <a:rPr lang="pl-PL" b="1" u="sng" dirty="0" smtClean="0"/>
              <a:t>ożywił</a:t>
            </a:r>
            <a:r>
              <a:rPr lang="pl-PL" i="0" dirty="0" smtClean="0"/>
              <a:t>, którzy byliście umarli w upadkach i w grzechach; </a:t>
            </a:r>
            <a:r>
              <a:rPr lang="pl-PL" i="0" baseline="30000" dirty="0" smtClean="0"/>
              <a:t>(2)</a:t>
            </a:r>
            <a:r>
              <a:rPr lang="pl-PL" i="0" dirty="0" smtClean="0"/>
              <a:t> W których niegdyś postępowaliście według zwyczaju tego świata </a:t>
            </a:r>
            <a:r>
              <a:rPr lang="pl-PL" dirty="0" smtClean="0"/>
              <a:t>i</a:t>
            </a:r>
            <a:r>
              <a:rPr lang="pl-PL" i="0" dirty="0" smtClean="0"/>
              <a:t> według władcy, który rządzi w powietrzu, ducha, który teraz działa w synach nieposłuszeństwa. </a:t>
            </a:r>
            <a:r>
              <a:rPr lang="pl-PL" i="0" baseline="30000" dirty="0" smtClean="0"/>
              <a:t>(3)</a:t>
            </a:r>
            <a:r>
              <a:rPr lang="pl-PL" i="0" dirty="0" smtClean="0"/>
              <a:t> Wśród nich i my wszyscy żyliśmy niegdyś w pożądliwościach naszego ciała, czyniąc to, co się podobało ciału i myślom, i byliśmy z natury dziećmi gniewu, jak i inni. </a:t>
            </a:r>
            <a:r>
              <a:rPr lang="pl-PL" i="0" baseline="30000" dirty="0" smtClean="0"/>
              <a:t>(4)</a:t>
            </a:r>
            <a:r>
              <a:rPr lang="pl-PL" i="0" dirty="0" smtClean="0"/>
              <a:t> Lecz Bóg, który jest bogaty w miłosierdzie, z powodu swojej wielkiej miłości, którą nas umiłował; </a:t>
            </a:r>
            <a:r>
              <a:rPr lang="pl-PL" i="0" baseline="30000" dirty="0" smtClean="0"/>
              <a:t>(5)</a:t>
            </a:r>
            <a:r>
              <a:rPr lang="pl-PL" i="0" dirty="0" smtClean="0"/>
              <a:t> I </a:t>
            </a:r>
            <a:r>
              <a:rPr lang="pl-PL" dirty="0" smtClean="0"/>
              <a:t>to wtedy</a:t>
            </a:r>
            <a:r>
              <a:rPr lang="pl-PL" i="0" dirty="0" smtClean="0"/>
              <a:t>, gdy byliśmy umarli w grzechach, </a:t>
            </a:r>
            <a:r>
              <a:rPr lang="pl-PL" b="1" i="0" u="sng" dirty="0" smtClean="0"/>
              <a:t>ożywił</a:t>
            </a:r>
            <a:r>
              <a:rPr lang="pl-PL" i="0" dirty="0" smtClean="0"/>
              <a:t> nas razem z Chrystusem, </a:t>
            </a:r>
            <a:r>
              <a:rPr lang="pl-PL" dirty="0" smtClean="0"/>
              <a:t>gdyż</a:t>
            </a:r>
            <a:r>
              <a:rPr lang="pl-PL" i="0" dirty="0" smtClean="0"/>
              <a:t> łaską jesteście zbawieni.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 2:5-7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>
            <a:normAutofit/>
          </a:bodyPr>
          <a:lstStyle/>
          <a:p>
            <a:r>
              <a:rPr lang="pl-PL" i="0" baseline="30000" dirty="0" smtClean="0"/>
              <a:t>(</a:t>
            </a:r>
            <a:r>
              <a:rPr lang="pl-PL" i="0" baseline="30000" dirty="0"/>
              <a:t>5)</a:t>
            </a:r>
            <a:r>
              <a:rPr lang="pl-PL" i="0" dirty="0"/>
              <a:t> I </a:t>
            </a:r>
            <a:r>
              <a:rPr lang="pl-PL" dirty="0"/>
              <a:t>to wtedy</a:t>
            </a:r>
            <a:r>
              <a:rPr lang="pl-PL" i="0" dirty="0"/>
              <a:t>, gdy byliśmy umarli w grzechach, ożywił nas razem z Chrystusem, </a:t>
            </a:r>
            <a:r>
              <a:rPr lang="pl-PL" dirty="0"/>
              <a:t>gdyż</a:t>
            </a:r>
            <a:r>
              <a:rPr lang="pl-PL" i="0" dirty="0"/>
              <a:t> łaską jesteście zbawieni; </a:t>
            </a:r>
            <a:r>
              <a:rPr lang="pl-PL" i="0" baseline="30000" dirty="0"/>
              <a:t>(6)</a:t>
            </a:r>
            <a:r>
              <a:rPr lang="pl-PL" i="0" dirty="0"/>
              <a:t> I razem z nim wskrzesił, i razem z nim posadził w </a:t>
            </a:r>
            <a:r>
              <a:rPr lang="pl-PL" dirty="0"/>
              <a:t>miejscach</a:t>
            </a:r>
            <a:r>
              <a:rPr lang="pl-PL" i="0" dirty="0"/>
              <a:t> niebiańskich w Chrystusie Jezusie; </a:t>
            </a:r>
            <a:r>
              <a:rPr lang="pl-PL" i="0" baseline="30000" dirty="0"/>
              <a:t>(7)</a:t>
            </a:r>
            <a:r>
              <a:rPr lang="pl-PL" i="0" dirty="0"/>
              <a:t> Aby okazać w przyszłych wiekach przemożne bogactwo </a:t>
            </a:r>
            <a:r>
              <a:rPr lang="pl-PL" dirty="0"/>
              <a:t>swojej</a:t>
            </a:r>
            <a:r>
              <a:rPr lang="pl-PL" i="0" dirty="0"/>
              <a:t> łaski przez swoją dobroć względem nas w Chrystusie Jezusie.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0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 2:1-7</a:t>
            </a: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1307" y="1825625"/>
            <a:ext cx="82693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0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 2:8-10 </a:t>
            </a:r>
            <a:r>
              <a:rPr lang="mr-IN" dirty="0" smtClean="0"/>
              <a:t>–</a:t>
            </a:r>
            <a:r>
              <a:rPr lang="pl-PL" dirty="0" smtClean="0"/>
              <a:t> cel nowego stworzenia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i="0" baseline="30000" dirty="0"/>
              <a:t>(8)</a:t>
            </a:r>
            <a:r>
              <a:rPr lang="pl-PL" i="0" dirty="0"/>
              <a:t> Łaską bowiem jesteście zbawieni przez wiarę, i to nie </a:t>
            </a:r>
            <a:r>
              <a:rPr lang="pl-PL" dirty="0"/>
              <a:t>jest</a:t>
            </a:r>
            <a:r>
              <a:rPr lang="pl-PL" i="0" dirty="0"/>
              <a:t> z was, jest to dar Boga. </a:t>
            </a:r>
            <a:r>
              <a:rPr lang="pl-PL" i="0" baseline="30000" dirty="0"/>
              <a:t>(9)</a:t>
            </a:r>
            <a:r>
              <a:rPr lang="pl-PL" i="0" dirty="0"/>
              <a:t> Nie z uczynków, aby nikt się nie chlubił. </a:t>
            </a:r>
            <a:r>
              <a:rPr lang="pl-PL" i="0" baseline="30000" dirty="0"/>
              <a:t>(10)</a:t>
            </a:r>
            <a:r>
              <a:rPr lang="pl-PL" i="0" dirty="0"/>
              <a:t> Jesteśmy bowiem jego dziełem, stworzeni w Chrystusie Jezusie do dobrych uczynków, które Bóg wcześniej przygotował, abyśmy w nich postępowali.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wystąpienia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Moja historia inwestowania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Definicja inwestycji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1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Inwestowanie jak każde inne więc dwa zagrożenia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Jak dwa zagrożenia wyglądają w kontekście wieczności?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Eschatologia, czyli biblijne wyjaśnienie końca systemu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Inwestowanie </a:t>
            </a:r>
            <a:r>
              <a:rPr lang="pl-PL" dirty="0"/>
              <a:t>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2, skarb </a:t>
            </a:r>
            <a:r>
              <a:rPr lang="pl-PL" dirty="0"/>
              <a:t>w niebie sobie </a:t>
            </a:r>
            <a:r>
              <a:rPr lang="pl-PL" dirty="0" smtClean="0"/>
              <a:t>gromadź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Co jest skarbem? Co przetrwa? Uczynki? Kotki? Ziemia? Złoto? Ludzie?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Jak inwestować w ludzi?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 w wieczność </a:t>
            </a:r>
            <a:r>
              <a:rPr lang="mr-IN" dirty="0"/>
              <a:t>–</a:t>
            </a:r>
            <a:r>
              <a:rPr lang="pl-PL" dirty="0"/>
              <a:t> </a:t>
            </a:r>
            <a:r>
              <a:rPr lang="pl-PL" dirty="0" smtClean="0"/>
              <a:t>cz. #3, eliminacja </a:t>
            </a:r>
            <a:r>
              <a:rPr lang="pl-PL" dirty="0"/>
              <a:t>obu </a:t>
            </a:r>
            <a:r>
              <a:rPr lang="pl-PL" dirty="0" err="1" smtClean="0"/>
              <a:t>ryzyk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Czy zdołam przeżyć aby odebrać?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Czy będę miał skarb?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Zaproszenia</a:t>
            </a:r>
          </a:p>
        </p:txBody>
      </p:sp>
    </p:spTree>
    <p:extLst>
      <p:ext uri="{BB962C8B-B14F-4D97-AF65-F5344CB8AC3E}">
        <p14:creationId xmlns:p14="http://schemas.microsoft.com/office/powerpoint/2010/main" val="17799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o ważności nowego narodzenia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Obrazek</a:t>
            </a:r>
          </a:p>
          <a:p>
            <a:pPr lvl="1"/>
            <a:r>
              <a:rPr lang="pl-PL" dirty="0" smtClean="0"/>
              <a:t>Ziemia pod grzechem</a:t>
            </a:r>
          </a:p>
          <a:p>
            <a:pPr lvl="1"/>
            <a:r>
              <a:rPr lang="pl-PL" dirty="0" smtClean="0"/>
              <a:t>Na niej rodzi się człowiek skażony grzechem </a:t>
            </a:r>
            <a:r>
              <a:rPr lang="pl-PL" dirty="0" err="1" smtClean="0"/>
              <a:t>swiata</a:t>
            </a:r>
            <a:endParaRPr lang="pl-PL" dirty="0" smtClean="0"/>
          </a:p>
          <a:p>
            <a:pPr lvl="1"/>
            <a:r>
              <a:rPr lang="pl-PL" dirty="0" smtClean="0"/>
              <a:t>Ożywienie </a:t>
            </a:r>
            <a:r>
              <a:rPr lang="mr-IN" dirty="0" smtClean="0"/>
              <a:t>–</a:t>
            </a:r>
            <a:r>
              <a:rPr lang="pl-PL" dirty="0" smtClean="0"/>
              <a:t> przejście do Ciała </a:t>
            </a:r>
            <a:r>
              <a:rPr lang="pl-PL" dirty="0" err="1" smtClean="0"/>
              <a:t>Chrystuja</a:t>
            </a:r>
            <a:endParaRPr lang="pl-PL" dirty="0" smtClean="0"/>
          </a:p>
          <a:p>
            <a:pPr lvl="1"/>
            <a:r>
              <a:rPr lang="pl-PL" dirty="0" err="1" smtClean="0"/>
              <a:t>Świad</a:t>
            </a:r>
            <a:r>
              <a:rPr lang="pl-PL" dirty="0" smtClean="0"/>
              <a:t> na przemiał</a:t>
            </a:r>
          </a:p>
          <a:p>
            <a:pPr lvl="1"/>
            <a:r>
              <a:rPr lang="pl-PL" dirty="0" smtClean="0"/>
              <a:t>Ciało </a:t>
            </a:r>
            <a:r>
              <a:rPr lang="pl-PL" dirty="0" err="1" smtClean="0"/>
              <a:t>Chrusyusa</a:t>
            </a:r>
            <a:r>
              <a:rPr lang="pl-PL" dirty="0" smtClean="0"/>
              <a:t> do TK i dalej</a:t>
            </a:r>
            <a:r>
              <a:rPr lang="mr-IN" dirty="0" smtClean="0"/>
              <a:t>…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0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4774" cy="1325563"/>
          </a:xfrm>
        </p:spPr>
        <p:txBody>
          <a:bodyPr/>
          <a:lstStyle/>
          <a:p>
            <a:r>
              <a:rPr lang="pl-PL" altLang="pl-PL" dirty="0"/>
              <a:t>#1. Śmierć ciała, przeniesienie na łono Abrahama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4124996" y="3962177"/>
            <a:ext cx="758157" cy="1128937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6" name="pole tekstowe 59"/>
          <p:cNvSpPr txBox="1">
            <a:spLocks noChangeArrowheads="1"/>
          </p:cNvSpPr>
          <p:nvPr/>
        </p:nvSpPr>
        <p:spPr bwMode="auto">
          <a:xfrm>
            <a:off x="526966" y="5144865"/>
            <a:ext cx="36306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Umarł Bogacz, umarł też i Łazarz i został zaniesiony przez aniołów na łono Abrahama. (</a:t>
            </a:r>
            <a:r>
              <a:rPr lang="pl-PL" altLang="x-none" sz="1800" i="1" dirty="0" err="1">
                <a:solidFill>
                  <a:srgbClr val="C00000"/>
                </a:solidFill>
              </a:rPr>
              <a:t>Łk</a:t>
            </a:r>
            <a:r>
              <a:rPr lang="pl-PL" altLang="x-none" sz="1800" i="1" dirty="0">
                <a:solidFill>
                  <a:srgbClr val="C00000"/>
                </a:solidFill>
              </a:rPr>
              <a:t> 16:22)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873854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Śmierć ciała (Gen3:19)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aseline="30000" smtClean="0"/>
              <a:t>(17)</a:t>
            </a:r>
            <a:r>
              <a:rPr lang="pl-PL" smtClean="0"/>
              <a:t> Do Adama zaś [ Bóg ] powiedział:</a:t>
            </a:r>
          </a:p>
          <a:p>
            <a:pPr>
              <a:spcBef>
                <a:spcPts val="400"/>
              </a:spcBef>
            </a:pPr>
            <a:r>
              <a:rPr lang="pl-PL" smtClean="0"/>
              <a:t>Ponieważ (</a:t>
            </a:r>
            <a:r>
              <a:rPr lang="mr-IN" smtClean="0"/>
              <a:t>…</a:t>
            </a:r>
            <a:r>
              <a:rPr lang="pl-PL" smtClean="0"/>
              <a:t>) zjadłeś z drzewa, o którym ci przykazałem, mówiąc: Nie będziesz z niego jadł – przeklęta </a:t>
            </a:r>
            <a:r>
              <a:rPr lang="pl-PL" i="1" smtClean="0"/>
              <a:t>będzie</a:t>
            </a:r>
            <a:r>
              <a:rPr lang="pl-PL" smtClean="0"/>
              <a:t> ziemia z twego powodu, (…) </a:t>
            </a:r>
            <a:r>
              <a:rPr lang="pl-PL" baseline="30000" smtClean="0"/>
              <a:t>(19)</a:t>
            </a:r>
            <a:r>
              <a:rPr lang="pl-PL" smtClean="0"/>
              <a:t> W pocie czoła będziesz spożywał chleb, aż </a:t>
            </a:r>
            <a:r>
              <a:rPr lang="pl-PL" u="sng" smtClean="0"/>
              <a:t>wrócisz do ziemi, gdyż z niej zostałeś wzięty. Bo jesteś prochem i w proch się obrócisz</a:t>
            </a:r>
            <a:r>
              <a:rPr lang="pl-PL" smtClean="0"/>
              <a:t>.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B45856CE-C312-7743-BA4C-E0B0A1C9135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l-PL" smtClean="0"/>
              <a:t>Konsekwencją grzechu jest śmierć cielesna.</a:t>
            </a:r>
          </a:p>
          <a:p>
            <a:r>
              <a:rPr lang="pl-PL" smtClean="0"/>
              <a:t>Ciało z ziemi zrobione do ziemi wraca.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54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Śmierć a potem sąd (Heb1 9:27)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 jak postanowione ludziom raz umrzeć, potem zaś sąd.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l-PL"/>
              <a:t>Biblia nie mówi nic o reinkarnacji, drugiej szansie, po „pozostawieniu na drugie życie jak na drugi rok w tej samej klasie”.</a:t>
            </a:r>
          </a:p>
          <a:p>
            <a:r>
              <a:rPr lang="pl-PL"/>
              <a:t>Wręcz przeciwnie </a:t>
            </a:r>
            <a:r>
              <a:rPr lang="mr-IN"/>
              <a:t>–</a:t>
            </a:r>
            <a:r>
              <a:rPr lang="pl-PL"/>
              <a:t> mówi o tym, że każdy umrze i każdy będzie sądzony.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7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Kraina umarłych (</a:t>
            </a:r>
            <a:r>
              <a:rPr lang="pl-PL" dirty="0" err="1"/>
              <a:t>Łk</a:t>
            </a:r>
            <a:r>
              <a:rPr lang="pl-PL" dirty="0"/>
              <a:t> 16:19nn)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54368"/>
            <a:ext cx="10515600" cy="3916721"/>
          </a:xfrm>
        </p:spPr>
        <p:txBody>
          <a:bodyPr>
            <a:normAutofit fontScale="92500" lnSpcReduction="10000"/>
          </a:bodyPr>
          <a:lstStyle/>
          <a:p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(19)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Był pewien bogaty człowiek, który ubierał się w purpurę i bisior i wystawnie ucztował każdego dnia.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Był też pewien żebrak, imieniem Łazarz, który leżał u jego wrót owrzodziały;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(21)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Pragnął on nasycić się okruchami, które spadały ze stołu bogacza. Nadto i psy przychodziły i lizały jego wrzody.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umarł żebrak, i został zaniesiony przez aniołów na łono Abrahama. Umarł też bogacz i został pogrzebany.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(23)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 </a:t>
            </a:r>
            <a:r>
              <a:rPr lang="pl-PL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będąc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w piekle i cierpiąc męki, podniósł oczy i ujrzał z daleka Abrahama i Łazarza na jego łonie.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(24)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Wtedy zawołał: Ojcze Abrahamie, zmiłuj się nade mną i poślij Łazarza, aby umoczył koniec swego palca w wodzie i ochłodził mi język, bo cierpię męki w tym płomieniu.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(25)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powiedział Abraham: Synu, wspomnij, że za życia odebrałeś swoje dobro, podobnie jak Łazarz zło. A teraz on doznaje pociechy, a ty cierpisz męki.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(26)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oprócz tego wszystkiego między nami a wami jest utwierdzona wielka przepaść, aby ci, którzy chcą stąd przejść do was, nie mogli, ani stamtąd przejść do nas.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(27)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 on powiedział: Proszę cię więc, ojcze, abyś posłał </a:t>
            </a:r>
            <a:r>
              <a:rPr lang="pl-PL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do domu mego ojca.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(28)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Mam bowiem pięciu braci – niech im da świadectwo, żeby i oni nie przyszli na to miejsce męki.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(29)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Lecz Abraham mu powiedział: Mają Mojżesza i Proroków, niech ich słuchają.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(30)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 on odpowiedział: Nie, ojcze Abrahamie, lecz jeśli ktoś z umarłych przyjdzie do nich, będą pokutować.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(31)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powiedział do niego: Jeśli Mojżesza i Proroków nie słuchają, to choćby ktoś zmartwychwstał, nie uwierzą.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idx="13"/>
          </p:nvPr>
        </p:nvSpPr>
        <p:spPr>
          <a:xfrm>
            <a:off x="838200" y="5286703"/>
            <a:ext cx="10515600" cy="131184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Kraina umarłych podzielony jest na dwa obszary: górny i dolny (gr. hades).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Łazarz trafił do górnego, na </a:t>
            </a:r>
            <a:r>
              <a:rPr lang="pl-PL" i="1" dirty="0"/>
              <a:t>łono Abrahama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4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ToDo</a:t>
            </a:r>
            <a:r>
              <a:rPr lang="pl-PL" dirty="0" smtClean="0"/>
              <a:t>: wyjaśnienie pojęcia Łono Abrahama, oraz dzieci Abrahama.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20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 </a:t>
            </a:r>
            <a:r>
              <a:rPr lang="pl-PL" dirty="0" smtClean="0"/>
              <a:t>17:11-19 Hiob i jego nadzieja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xmlns="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0" baseline="30000" dirty="0"/>
              <a:t>(11)</a:t>
            </a:r>
            <a:r>
              <a:rPr lang="pl-PL" i="0" dirty="0"/>
              <a:t> Moje dni przeminęły, moje plany upadły — nic nie pozostało z pragnień mego serca. </a:t>
            </a:r>
            <a:r>
              <a:rPr lang="pl-PL" i="0" baseline="30000" dirty="0"/>
              <a:t>(12)</a:t>
            </a:r>
            <a:r>
              <a:rPr lang="pl-PL" i="0" dirty="0"/>
              <a:t> Po nocy dzień nastaje, a światło szybko zamienia się w ciemność. </a:t>
            </a:r>
            <a:r>
              <a:rPr lang="pl-PL" i="0" baseline="30000" dirty="0"/>
              <a:t>(13)</a:t>
            </a:r>
            <a:r>
              <a:rPr lang="pl-PL" i="0" dirty="0"/>
              <a:t> Czy czekam? Tak. Na świat zmarłych, on będzie moim domem. Już sobie w ciemności rozłożyłem posłanie. </a:t>
            </a:r>
            <a:r>
              <a:rPr lang="pl-PL" i="0" baseline="30000" dirty="0"/>
              <a:t>(14)</a:t>
            </a:r>
            <a:r>
              <a:rPr lang="pl-PL" i="0" dirty="0"/>
              <a:t> Na grób zawołałem: Jesteś moim ojcem! a na robactwo: Matko! oraz: Siostro! </a:t>
            </a:r>
            <a:r>
              <a:rPr lang="pl-PL" i="0" baseline="30000" dirty="0"/>
              <a:t>(15)</a:t>
            </a:r>
            <a:r>
              <a:rPr lang="pl-PL" i="0" dirty="0"/>
              <a:t> Gdzież więc moja nadzieja? Nadzieja? Kto ją dostrzeże? </a:t>
            </a:r>
            <a:r>
              <a:rPr lang="pl-PL" i="0" baseline="30000" dirty="0"/>
              <a:t>(16)</a:t>
            </a:r>
            <a:r>
              <a:rPr lang="pl-PL" i="0" dirty="0"/>
              <a:t> Zejdzie ze mną do świata umarłych, gdy razem zstąpimy do prochu.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xmlns="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1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1Tes4:15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xmlns="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pl-PL" baseline="30000" dirty="0" smtClean="0"/>
              <a:t>(13)</a:t>
            </a:r>
            <a:r>
              <a:rPr lang="pl-PL" dirty="0" smtClean="0"/>
              <a:t> Nie chcemy, bracia, byście trwali w niewiedzy co do tych, którzy umierają, abyście się nie smucili jak wszyscy ci, którzy nie mają nadziei. </a:t>
            </a:r>
            <a:r>
              <a:rPr lang="pl-PL" baseline="30000" dirty="0" smtClean="0"/>
              <a:t>(14)</a:t>
            </a:r>
            <a:r>
              <a:rPr lang="pl-PL" dirty="0" smtClean="0"/>
              <a:t> Jeśli bowiem wierzymy, że Jezus istotnie umarł i zmartwychwstał, to również tych, którzy umarli w Jezusie, Bóg wyprowadzi wraz z Nim. </a:t>
            </a:r>
            <a:r>
              <a:rPr lang="pl-PL" baseline="30000" dirty="0" smtClean="0"/>
              <a:t>(15)</a:t>
            </a:r>
            <a:r>
              <a:rPr lang="pl-PL" dirty="0" smtClean="0"/>
              <a:t> To bowiem głosimy wam jako słowo Pańskie, że my, żywi, pozostawieni na przyjście Pana, nie wyprzedzimy tych, którzy pomarli. </a:t>
            </a:r>
            <a:r>
              <a:rPr lang="pl-PL" baseline="30000" dirty="0" smtClean="0"/>
              <a:t>(16)</a:t>
            </a:r>
            <a:r>
              <a:rPr lang="pl-PL" dirty="0" smtClean="0"/>
              <a:t> Sam bowiem Pan zstąpi z nieba na hasło i na głos archanioła, i na dźwięk trąby Bożej, a zmarli w Chrystusie powstaną pierwsi. </a:t>
            </a:r>
            <a:r>
              <a:rPr lang="pl-PL" baseline="30000" dirty="0" smtClean="0"/>
              <a:t>(17)</a:t>
            </a:r>
            <a:r>
              <a:rPr lang="pl-PL" dirty="0" smtClean="0"/>
              <a:t> Potem my, żywi, [tak] pozostawieni, wraz z nimi będziemy porwani w powietrze, na obłoki naprzeciw Pana, i w ten sposób na zawsze będziemy z Panem. </a:t>
            </a:r>
            <a:r>
              <a:rPr lang="pl-PL" baseline="30000" dirty="0" smtClean="0"/>
              <a:t>(18)</a:t>
            </a:r>
            <a:r>
              <a:rPr lang="pl-PL" dirty="0" smtClean="0"/>
              <a:t> Przeto wzajemnie się pocieszajcie tymi słowami.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xmlns="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4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Dn12:2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xmlns="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xmlns="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5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#2. Zmartwychwstanie w nowym ciele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5848929" y="4140250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0" name="pole tekstowe 59"/>
          <p:cNvSpPr txBox="1">
            <a:spLocks noChangeArrowheads="1"/>
          </p:cNvSpPr>
          <p:nvPr/>
        </p:nvSpPr>
        <p:spPr bwMode="auto">
          <a:xfrm>
            <a:off x="5749712" y="5942221"/>
            <a:ext cx="66979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i="1" dirty="0">
                <a:solidFill>
                  <a:srgbClr val="C00000"/>
                </a:solidFill>
              </a:rPr>
              <a:t>1Tes 4:13nn - </a:t>
            </a:r>
            <a:r>
              <a:rPr lang="mr-IN" altLang="x-none" i="1" dirty="0">
                <a:solidFill>
                  <a:srgbClr val="C00000"/>
                </a:solidFill>
              </a:rPr>
              <a:t>…</a:t>
            </a:r>
            <a:r>
              <a:rPr lang="pl-PL" altLang="x-none" i="1" dirty="0">
                <a:solidFill>
                  <a:srgbClr val="C00000"/>
                </a:solidFill>
              </a:rPr>
              <a:t> na dźwięk trąby zmarli w Chrystusie powstaną pierwsi </a:t>
            </a:r>
            <a:r>
              <a:rPr lang="mr-IN" altLang="x-none" i="1" dirty="0">
                <a:solidFill>
                  <a:srgbClr val="C00000"/>
                </a:solidFill>
              </a:rPr>
              <a:t>…</a:t>
            </a:r>
            <a:endParaRPr lang="pl-PL" altLang="x-none" i="1" dirty="0">
              <a:solidFill>
                <a:srgbClr val="C00000"/>
              </a:solidFill>
            </a:endParaRPr>
          </a:p>
        </p:txBody>
      </p:sp>
      <p:sp>
        <p:nvSpPr>
          <p:cNvPr id="41" name="PoleTekstowe 40"/>
          <p:cNvSpPr txBox="1"/>
          <p:nvPr/>
        </p:nvSpPr>
        <p:spPr>
          <a:xfrm>
            <a:off x="150312" y="4546949"/>
            <a:ext cx="5596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/>
              <a:t>Credo</a:t>
            </a:r>
            <a:r>
              <a:rPr lang="pl-PL" sz="2400" i="1" dirty="0"/>
              <a:t>:</a:t>
            </a:r>
          </a:p>
          <a:p>
            <a:r>
              <a:rPr lang="pl-PL" sz="2400" i="1" dirty="0"/>
              <a:t>Wierzę w jednego Boga (</a:t>
            </a:r>
            <a:r>
              <a:rPr lang="mr-IN" sz="2400" i="1" dirty="0"/>
              <a:t>…</a:t>
            </a:r>
            <a:r>
              <a:rPr lang="pl-PL" sz="2400" i="1" dirty="0"/>
              <a:t>) i w Pana Jezusa Chrystusa który (</a:t>
            </a:r>
            <a:r>
              <a:rPr lang="mr-IN" sz="2400" i="1" dirty="0"/>
              <a:t>…</a:t>
            </a:r>
            <a:r>
              <a:rPr lang="pl-PL" sz="2400" i="1" dirty="0"/>
              <a:t>) umarł i zmartwychwstał</a:t>
            </a:r>
            <a:br>
              <a:rPr lang="pl-PL" sz="2400" i="1" dirty="0"/>
            </a:br>
            <a:r>
              <a:rPr lang="pl-PL" sz="2400" i="1" dirty="0"/>
              <a:t>(</a:t>
            </a:r>
            <a:r>
              <a:rPr lang="mr-IN" sz="2400" i="1" dirty="0"/>
              <a:t>…</a:t>
            </a:r>
            <a:r>
              <a:rPr lang="pl-PL" sz="2400" i="1" dirty="0"/>
              <a:t>) wierzę w ciała zmartwychwstanie (</a:t>
            </a:r>
            <a:r>
              <a:rPr lang="mr-IN" sz="2400" i="1" dirty="0"/>
              <a:t>…</a:t>
            </a:r>
            <a:r>
              <a:rPr lang="pl-PL" sz="2400" i="1" dirty="0"/>
              <a:t>)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2063445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tej chwili prezentacja ta (v 2.3) to składanka po wersji 2.2</a:t>
            </a:r>
            <a:r>
              <a:rPr lang="mr-IN" dirty="0"/>
              <a:t>…</a:t>
            </a:r>
            <a:r>
              <a:rPr lang="pl-PL" dirty="0" smtClean="0"/>
              <a:t>..?????</a:t>
            </a:r>
          </a:p>
          <a:p>
            <a:r>
              <a:rPr lang="pl-PL" dirty="0" smtClean="0"/>
              <a:t>Ten materiał to chaos – ale z niego powinno się wyłonić… </a:t>
            </a:r>
          </a:p>
          <a:p>
            <a:pPr lvl="1"/>
            <a:r>
              <a:rPr lang="pl-PL" dirty="0" smtClean="0"/>
              <a:t>Ewangelizacja podstawowa – nawróć się</a:t>
            </a:r>
          </a:p>
          <a:p>
            <a:pPr lvl="1"/>
            <a:r>
              <a:rPr lang="pl-PL" dirty="0" smtClean="0"/>
              <a:t>Ewangelizacja dla ambitnych – inwestuj w wieczność</a:t>
            </a:r>
          </a:p>
          <a:p>
            <a:pPr lvl="1"/>
            <a:r>
              <a:rPr lang="pl-PL" dirty="0" smtClean="0"/>
              <a:t>Pełne, ambitne nauczanie o nadziei dla uczniów</a:t>
            </a:r>
          </a:p>
          <a:p>
            <a:pPr lvl="1"/>
            <a:r>
              <a:rPr lang="pl-PL" dirty="0" smtClean="0"/>
              <a:t>Wzorzec w PP takich prezentacji – a więc wzorcowe slajdy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4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1Tes4:15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="" xmlns:a16="http://schemas.microsoft.com/office/drawing/2014/main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pl-PL" baseline="30000" dirty="0"/>
              <a:t>(13)</a:t>
            </a:r>
            <a:r>
              <a:rPr lang="pl-PL" dirty="0"/>
              <a:t> Nie chcemy, bracia, byście trwali w niewiedzy co do tych, którzy umierają, abyście się nie smucili jak wszyscy ci, którzy nie mają nadziei. </a:t>
            </a:r>
            <a:r>
              <a:rPr lang="pl-PL" baseline="30000" dirty="0"/>
              <a:t>(14)</a:t>
            </a:r>
            <a:r>
              <a:rPr lang="pl-PL" dirty="0"/>
              <a:t> Jeśli bowiem wierzymy, że Jezus istotnie umarł i zmartwychwstał, to również tych, którzy umarli w Jezusie, Bóg wyprowadzi wraz z Nim. </a:t>
            </a:r>
            <a:r>
              <a:rPr lang="pl-PL" baseline="30000" dirty="0"/>
              <a:t>(15)</a:t>
            </a:r>
            <a:r>
              <a:rPr lang="pl-PL" dirty="0"/>
              <a:t> To bowiem głosimy wam jako słowo Pańskie, że my, żywi, pozostawieni na przyjście Pana, nie wyprzedzimy tych, którzy pomarli. </a:t>
            </a:r>
            <a:r>
              <a:rPr lang="pl-PL" baseline="30000" dirty="0"/>
              <a:t>(16)</a:t>
            </a:r>
            <a:r>
              <a:rPr lang="pl-PL" dirty="0"/>
              <a:t> Sam bowiem Pan zstąpi z nieba na hasło i na głos archanioła, i na dźwięk trąby Bożej, a zmarli w Chrystusie powstaną pierwsi. </a:t>
            </a:r>
            <a:r>
              <a:rPr lang="pl-PL" baseline="30000" dirty="0"/>
              <a:t>(17)</a:t>
            </a:r>
            <a:r>
              <a:rPr lang="pl-PL" dirty="0"/>
              <a:t> Potem my, żywi, [tak] pozostawieni, wraz z nimi będziemy porwani w powietrze, na obłoki naprzeciw Pana, i w ten sposób na zawsze będziemy z Panem. </a:t>
            </a:r>
            <a:r>
              <a:rPr lang="pl-PL" baseline="30000" dirty="0"/>
              <a:t>(18)</a:t>
            </a:r>
            <a:r>
              <a:rPr lang="pl-PL" dirty="0"/>
              <a:t> Przeto wzajemnie się pocieszajcie tymi słowami.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="" xmlns:a16="http://schemas.microsoft.com/office/drawing/2014/main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27133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#3. Trybunał Chrystusa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0" name="pole tekstowe 59"/>
          <p:cNvSpPr txBox="1">
            <a:spLocks noChangeArrowheads="1"/>
          </p:cNvSpPr>
          <p:nvPr/>
        </p:nvSpPr>
        <p:spPr bwMode="auto">
          <a:xfrm>
            <a:off x="4634629" y="5516138"/>
            <a:ext cx="695949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i="1" dirty="0" err="1">
                <a:solidFill>
                  <a:srgbClr val="FF0000"/>
                </a:solidFill>
              </a:rPr>
              <a:t>Rz</a:t>
            </a:r>
            <a:r>
              <a:rPr lang="pl-PL" altLang="x-none" i="1" dirty="0">
                <a:solidFill>
                  <a:srgbClr val="FF0000"/>
                </a:solidFill>
              </a:rPr>
              <a:t> 14:10,12 Bracia - wszyscy staniemy przed trybunałem Chrystusa i każdy z nas sam za siebie zda rachunek Bogu.</a:t>
            </a:r>
          </a:p>
        </p:txBody>
      </p:sp>
      <p:cxnSp>
        <p:nvCxnSpPr>
          <p:cNvPr id="41" name="Łącznik prosty ze strzałką 40"/>
          <p:cNvCxnSpPr/>
          <p:nvPr/>
        </p:nvCxnSpPr>
        <p:spPr>
          <a:xfrm flipH="1" flipV="1">
            <a:off x="6383083" y="2996328"/>
            <a:ext cx="459645" cy="256222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Tekstowe 41"/>
          <p:cNvSpPr txBox="1"/>
          <p:nvPr/>
        </p:nvSpPr>
        <p:spPr>
          <a:xfrm>
            <a:off x="363255" y="5073041"/>
            <a:ext cx="427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Jaki za siebie zdasz rachunek?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622027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Gdzie jest mowa o zapłacie, o rozliczeniu sług?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err="1"/>
              <a:t>Łk</a:t>
            </a:r>
            <a:r>
              <a:rPr lang="pl-PL" dirty="0"/>
              <a:t> 19:11-28 – przypowieść o minach (</a:t>
            </a:r>
            <a:r>
              <a:rPr lang="pl-PL" dirty="0" err="1"/>
              <a:t>grzywnych</a:t>
            </a:r>
            <a:r>
              <a:rPr lang="pl-PL" dirty="0"/>
              <a:t>, pieniądzach). </a:t>
            </a:r>
            <a:br>
              <a:rPr lang="pl-PL" dirty="0"/>
            </a:br>
            <a:r>
              <a:rPr lang="pl-PL" dirty="0"/>
              <a:t>Uwaga na dwa rodzaje ludzi: poddani i słudzy.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Mt 25:1-13 </a:t>
            </a:r>
            <a:r>
              <a:rPr lang="mr-IN" dirty="0"/>
              <a:t>–</a:t>
            </a:r>
            <a:r>
              <a:rPr lang="pl-PL" dirty="0"/>
              <a:t> przypowieść o pannach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Mt 25:14-30 </a:t>
            </a:r>
            <a:r>
              <a:rPr lang="mr-IN" dirty="0"/>
              <a:t>–</a:t>
            </a:r>
            <a:r>
              <a:rPr lang="pl-PL" dirty="0"/>
              <a:t> przypowieść o talentach. </a:t>
            </a:r>
            <a:br>
              <a:rPr lang="pl-PL" dirty="0"/>
            </a:br>
            <a:r>
              <a:rPr lang="pl-PL" dirty="0"/>
              <a:t>Uwaga: różny sposób traktowania sług użytecznych i nieużytecznego.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err="1"/>
              <a:t>Rz</a:t>
            </a:r>
            <a:r>
              <a:rPr lang="pl-PL" dirty="0"/>
              <a:t> 14:10 – każdy z wierzących stanie przed Trybunałem </a:t>
            </a:r>
            <a:r>
              <a:rPr lang="pl-PL" u="sng" dirty="0"/>
              <a:t>Chrystusa (UBG).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1Kor 3:8nn </a:t>
            </a:r>
            <a:r>
              <a:rPr lang="mr-IN" dirty="0"/>
              <a:t>–</a:t>
            </a:r>
            <a:r>
              <a:rPr lang="pl-PL" dirty="0"/>
              <a:t> budujesz na fundamencie, ale z czego budujesz? Test to przejście przez ogień?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2Kor 5:10 </a:t>
            </a:r>
            <a:r>
              <a:rPr lang="mr-IN" dirty="0"/>
              <a:t>–</a:t>
            </a:r>
            <a:r>
              <a:rPr lang="pl-PL" dirty="0"/>
              <a:t> zapłata za uczynki dokonane w ciele: dobre i złe, poselstwo pojednania.</a:t>
            </a:r>
          </a:p>
        </p:txBody>
      </p:sp>
    </p:spTree>
    <p:extLst>
      <p:ext uri="{BB962C8B-B14F-4D97-AF65-F5344CB8AC3E}">
        <p14:creationId xmlns:p14="http://schemas.microsoft.com/office/powerpoint/2010/main" val="4347375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#4. Wesela Baranka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cxnSp>
        <p:nvCxnSpPr>
          <p:cNvPr id="50" name="Łącznik prosty ze strzałką 49"/>
          <p:cNvCxnSpPr/>
          <p:nvPr/>
        </p:nvCxnSpPr>
        <p:spPr>
          <a:xfrm flipV="1">
            <a:off x="6048376" y="2716306"/>
            <a:ext cx="709893" cy="284789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45" name="pole tekstowe 59"/>
          <p:cNvSpPr txBox="1">
            <a:spLocks noChangeArrowheads="1"/>
          </p:cNvSpPr>
          <p:nvPr/>
        </p:nvSpPr>
        <p:spPr bwMode="auto">
          <a:xfrm>
            <a:off x="390447" y="5102537"/>
            <a:ext cx="59008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19.7 Cieszmy się! Weselmy! Oddajmy Mu chwałę! Bo nadeszło wesele Baranka! Jego Małżonka — gotowa! Pozwolono jej przywdziać czysty, lśniący bisior.</a:t>
            </a:r>
          </a:p>
        </p:txBody>
      </p:sp>
      <p:sp>
        <p:nvSpPr>
          <p:cNvPr id="46" name="pole tekstowe 59"/>
          <p:cNvSpPr txBox="1">
            <a:spLocks noChangeArrowheads="1"/>
          </p:cNvSpPr>
          <p:nvPr/>
        </p:nvSpPr>
        <p:spPr bwMode="auto">
          <a:xfrm>
            <a:off x="5128781" y="6132228"/>
            <a:ext cx="44141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19.8 </a:t>
            </a:r>
            <a:r>
              <a:rPr lang="mr-IN" altLang="x-none" sz="1800" i="1" dirty="0">
                <a:solidFill>
                  <a:srgbClr val="FF0000"/>
                </a:solidFill>
              </a:rPr>
              <a:t>…</a:t>
            </a:r>
            <a:r>
              <a:rPr lang="pl-PL" altLang="x-none" sz="1800" i="1" dirty="0">
                <a:solidFill>
                  <a:srgbClr val="FF0000"/>
                </a:solidFill>
              </a:rPr>
              <a:t> a bisior to sprawiedliwe uczynki świętych.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467160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Gdzie jest mowa o rozliczeniu sług?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Łk</a:t>
            </a:r>
            <a:r>
              <a:rPr lang="pl-PL" dirty="0" smtClean="0"/>
              <a:t> 19 </a:t>
            </a:r>
            <a:r>
              <a:rPr lang="mr-IN" dirty="0" smtClean="0"/>
              <a:t>–</a:t>
            </a:r>
            <a:r>
              <a:rPr lang="pl-PL" dirty="0" smtClean="0"/>
              <a:t> przypowieść o talentach (uwaga: dwa rodzaje ludzi)</a:t>
            </a:r>
          </a:p>
          <a:p>
            <a:r>
              <a:rPr lang="pl-PL" dirty="0" smtClean="0"/>
              <a:t>Mt 24</a:t>
            </a:r>
            <a:r>
              <a:rPr lang="mr-IN" dirty="0" smtClean="0"/>
              <a:t>…</a:t>
            </a:r>
            <a:endParaRPr lang="pl-PL" dirty="0" smtClean="0"/>
          </a:p>
          <a:p>
            <a:r>
              <a:rPr lang="pl-PL" dirty="0" err="1" smtClean="0"/>
              <a:t>Rz</a:t>
            </a:r>
            <a:r>
              <a:rPr lang="pl-PL" dirty="0" smtClean="0"/>
              <a:t> 14:10</a:t>
            </a:r>
          </a:p>
          <a:p>
            <a:r>
              <a:rPr lang="pl-PL" dirty="0" smtClean="0"/>
              <a:t>1Kor 3:8nn</a:t>
            </a:r>
          </a:p>
          <a:p>
            <a:r>
              <a:rPr lang="pl-PL" dirty="0" smtClean="0"/>
              <a:t>2Kor5:10nn</a:t>
            </a:r>
          </a:p>
          <a:p>
            <a:r>
              <a:rPr lang="pl-PL" dirty="0" smtClean="0"/>
              <a:t>Mt 25? - przypowieść o pannach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46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#5. Powrót na ziemię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cxnSp>
        <p:nvCxnSpPr>
          <p:cNvPr id="50" name="Łącznik prosty ze strzałką 49"/>
          <p:cNvCxnSpPr/>
          <p:nvPr/>
        </p:nvCxnSpPr>
        <p:spPr>
          <a:xfrm flipV="1">
            <a:off x="5645152" y="3832227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48" name="pole tekstowe 59"/>
          <p:cNvSpPr txBox="1">
            <a:spLocks noChangeArrowheads="1"/>
          </p:cNvSpPr>
          <p:nvPr/>
        </p:nvSpPr>
        <p:spPr bwMode="auto">
          <a:xfrm>
            <a:off x="6335852" y="5544143"/>
            <a:ext cx="42862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400" b="1" dirty="0">
                <a:solidFill>
                  <a:srgbClr val="C00000"/>
                </a:solidFill>
              </a:rPr>
              <a:t>Bardzo stara pieśń: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400" i="1" dirty="0">
                <a:solidFill>
                  <a:srgbClr val="C00000"/>
                </a:solidFill>
              </a:rPr>
              <a:t>Oto Pan Bóg przyjdzie, </a:t>
            </a:r>
            <a:br>
              <a:rPr lang="pl-PL" altLang="x-none" sz="1400" i="1" dirty="0">
                <a:solidFill>
                  <a:srgbClr val="C00000"/>
                </a:solidFill>
              </a:rPr>
            </a:br>
            <a:r>
              <a:rPr lang="pl-PL" altLang="x-none" sz="1400" i="1" dirty="0">
                <a:solidFill>
                  <a:srgbClr val="C00000"/>
                </a:solidFill>
              </a:rPr>
              <a:t>z rzeszą świętych </a:t>
            </a:r>
            <a:r>
              <a:rPr lang="pl-PL" altLang="x-none" sz="1400" i="1" dirty="0" err="1">
                <a:solidFill>
                  <a:srgbClr val="C00000"/>
                </a:solidFill>
              </a:rPr>
              <a:t>k’nam</a:t>
            </a:r>
            <a:r>
              <a:rPr lang="pl-PL" altLang="x-none" sz="1400" i="1" dirty="0">
                <a:solidFill>
                  <a:srgbClr val="C00000"/>
                </a:solidFill>
              </a:rPr>
              <a:t> przybędzie.</a:t>
            </a:r>
            <a:br>
              <a:rPr lang="pl-PL" altLang="x-none" sz="1400" i="1" dirty="0">
                <a:solidFill>
                  <a:srgbClr val="C00000"/>
                </a:solidFill>
              </a:rPr>
            </a:br>
            <a:r>
              <a:rPr lang="pl-PL" altLang="x-none" sz="1400" i="1" dirty="0">
                <a:solidFill>
                  <a:srgbClr val="C00000"/>
                </a:solidFill>
              </a:rPr>
              <a:t>Wielka radość w dzień ów będzie,</a:t>
            </a:r>
            <a:br>
              <a:rPr lang="pl-PL" altLang="x-none" sz="1400" i="1" dirty="0">
                <a:solidFill>
                  <a:srgbClr val="C00000"/>
                </a:solidFill>
              </a:rPr>
            </a:br>
            <a:r>
              <a:rPr lang="pl-PL" altLang="x-none" sz="1400" i="1" dirty="0">
                <a:solidFill>
                  <a:srgbClr val="C00000"/>
                </a:solidFill>
              </a:rPr>
              <a:t>Alleluja!</a:t>
            </a:r>
          </a:p>
        </p:txBody>
      </p:sp>
      <p:sp>
        <p:nvSpPr>
          <p:cNvPr id="54" name="pole tekstowe 59"/>
          <p:cNvSpPr txBox="1">
            <a:spLocks noChangeArrowheads="1"/>
          </p:cNvSpPr>
          <p:nvPr/>
        </p:nvSpPr>
        <p:spPr bwMode="auto">
          <a:xfrm>
            <a:off x="524435" y="4741902"/>
            <a:ext cx="533862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19.11-14 Zobaczyłem otwarte niebo, a na białym koniu siedział Ten, którego imię brzmi Wierny i Prawdziwy. Ubrany był w szatę skąpaną we krwi a na imię miał: Słowo Boga.</a:t>
            </a:r>
            <a:br>
              <a:rPr lang="pl-PL" altLang="x-none" sz="1800" i="1" dirty="0">
                <a:solidFill>
                  <a:srgbClr val="FF0000"/>
                </a:solidFill>
              </a:rPr>
            </a:br>
            <a:r>
              <a:rPr lang="pl-PL" altLang="x-none" sz="1800" i="1" dirty="0">
                <a:solidFill>
                  <a:srgbClr val="FF0000"/>
                </a:solidFill>
              </a:rPr>
              <a:t>Podążały za Nim zastępy nieba — na białych koniach, ubrane w czysty, biały bisior.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622857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#6. </a:t>
            </a:r>
            <a:r>
              <a:rPr lang="pl-PL" altLang="pl-PL" dirty="0" err="1"/>
              <a:t>Współkrólowanie</a:t>
            </a:r>
            <a:r>
              <a:rPr lang="pl-PL" altLang="pl-PL" dirty="0"/>
              <a:t> w Królestwie Mesjasza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6083498" y="3805724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ole tekstowe 59"/>
          <p:cNvSpPr txBox="1">
            <a:spLocks noChangeArrowheads="1"/>
          </p:cNvSpPr>
          <p:nvPr/>
        </p:nvSpPr>
        <p:spPr bwMode="auto">
          <a:xfrm>
            <a:off x="6048376" y="6047602"/>
            <a:ext cx="428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FF0000"/>
                </a:solidFill>
              </a:rPr>
              <a:t>Mt 5:5 - Błogosławieni cisi, ponieważ oni </a:t>
            </a:r>
            <a:r>
              <a:rPr lang="pl-PL" altLang="x-none" sz="1800" b="1" i="1" dirty="0">
                <a:solidFill>
                  <a:srgbClr val="FF0000"/>
                </a:solidFill>
              </a:rPr>
              <a:t>odziedziczą ziemię</a:t>
            </a:r>
            <a:r>
              <a:rPr lang="pl-PL" altLang="x-none" sz="1800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4" name="pole tekstowe 59"/>
          <p:cNvSpPr txBox="1">
            <a:spLocks noChangeArrowheads="1"/>
          </p:cNvSpPr>
          <p:nvPr/>
        </p:nvSpPr>
        <p:spPr bwMode="auto">
          <a:xfrm>
            <a:off x="261389" y="5127625"/>
            <a:ext cx="567241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20:6 </a:t>
            </a:r>
            <a:r>
              <a:rPr lang="pl-PL" altLang="x-none" sz="1800" i="1" dirty="0" err="1">
                <a:solidFill>
                  <a:srgbClr val="FF0000"/>
                </a:solidFill>
              </a:rPr>
              <a:t>Błogosławienii</a:t>
            </a:r>
            <a:r>
              <a:rPr lang="pl-PL" altLang="x-none" sz="1800" i="1" dirty="0">
                <a:solidFill>
                  <a:srgbClr val="FF0000"/>
                </a:solidFill>
              </a:rPr>
              <a:t> święci są ci, którzy mają udział w pierwszym zmartwychwstaniu. (</a:t>
            </a:r>
            <a:r>
              <a:rPr lang="mr-IN" altLang="x-none" sz="1800" i="1" dirty="0">
                <a:solidFill>
                  <a:srgbClr val="FF0000"/>
                </a:solidFill>
              </a:rPr>
              <a:t>…</a:t>
            </a:r>
            <a:r>
              <a:rPr lang="pl-PL" altLang="x-none" sz="1800" i="1" dirty="0">
                <a:solidFill>
                  <a:srgbClr val="FF0000"/>
                </a:solidFill>
              </a:rPr>
              <a:t>) będą kapłanami Boga i Chrystusa i będą z nim </a:t>
            </a:r>
            <a:r>
              <a:rPr lang="pl-PL" altLang="x-none" sz="1800" b="1" i="1" u="sng" dirty="0">
                <a:solidFill>
                  <a:srgbClr val="FF0000"/>
                </a:solidFill>
              </a:rPr>
              <a:t>królować</a:t>
            </a:r>
            <a:r>
              <a:rPr lang="pl-PL" altLang="x-none" sz="1800" i="1" dirty="0">
                <a:solidFill>
                  <a:srgbClr val="FF0000"/>
                </a:solidFill>
              </a:rPr>
              <a:t> tysiąc lat.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83983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ToDo</a:t>
            </a:r>
            <a:r>
              <a:rPr lang="pl-PL" dirty="0" smtClean="0"/>
              <a:t>: gdzie są miejsca o królowaniu?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32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#7. Nowe Nieba i Nowa Ziemia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5127625"/>
            <a:ext cx="64431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21:1-3 Potem zobaczyłem nowe niebo i nową ziemię. Pierwsze niebo bowiem i pierwsza ziemia przeminęły i nie było już morza.(</a:t>
            </a:r>
            <a:r>
              <a:rPr lang="mr-IN" altLang="x-none" sz="1800" i="1" dirty="0">
                <a:solidFill>
                  <a:srgbClr val="FF0000"/>
                </a:solidFill>
              </a:rPr>
              <a:t>…</a:t>
            </a:r>
            <a:r>
              <a:rPr lang="pl-PL" altLang="x-none" sz="1800" i="1" dirty="0">
                <a:solidFill>
                  <a:srgbClr val="FF0000"/>
                </a:solidFill>
              </a:rPr>
              <a:t>) Oto przybytek Boga jest z ludźmi i będzie mieszkał z nimi. Oni będą jego ludem, a sam Bóg będzie z nimi i będzie ich Bogiem.</a:t>
            </a: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5573713" y="3410269"/>
            <a:ext cx="3256795" cy="154672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20165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Podsumowanie: Siedem </a:t>
            </a:r>
            <a:r>
              <a:rPr lang="pl-PL" altLang="pl-PL"/>
              <a:t>wydarzeń </a:t>
            </a:r>
            <a:r>
              <a:rPr lang="pl-PL" altLang="pl-PL" smtClean="0"/>
              <a:t/>
            </a:r>
            <a:br>
              <a:rPr lang="pl-PL" altLang="pl-PL" smtClean="0"/>
            </a:br>
            <a:r>
              <a:rPr lang="pl-PL" altLang="pl-PL" smtClean="0"/>
              <a:t>zaplanowanych w </a:t>
            </a:r>
            <a:r>
              <a:rPr lang="pl-PL" altLang="pl-PL" dirty="0"/>
              <a:t>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649940"/>
            <a:ext cx="7886700" cy="203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800" dirty="0"/>
              <a:t>#0. Nowe narodzenie (ale to już było).</a:t>
            </a:r>
            <a:br>
              <a:rPr lang="pl-PL" altLang="x-none" sz="1800" dirty="0"/>
            </a:br>
            <a:r>
              <a:rPr lang="pl-PL" altLang="x-none" sz="1800" dirty="0"/>
              <a:t>#1. Śmierć, bo raczej umrę.</a:t>
            </a:r>
            <a:br>
              <a:rPr lang="pl-PL" altLang="x-none" sz="1800" dirty="0"/>
            </a:br>
            <a:r>
              <a:rPr lang="pl-PL" altLang="x-none" sz="1800" dirty="0"/>
              <a:t>#2. W nowym ciele moje zmartwychwstanie.</a:t>
            </a:r>
            <a:br>
              <a:rPr lang="pl-PL" altLang="x-none" sz="1800" dirty="0"/>
            </a:br>
            <a:r>
              <a:rPr lang="pl-PL" altLang="x-none" sz="1800" dirty="0"/>
              <a:t>#3. Rozliczenie służby przed Trybunałem Pana Jezusa.</a:t>
            </a:r>
            <a:br>
              <a:rPr lang="pl-PL" altLang="x-none" sz="1800" dirty="0"/>
            </a:br>
            <a:r>
              <a:rPr lang="pl-PL" altLang="x-none" sz="1800" dirty="0"/>
              <a:t>#4. Wesele Baranka, bo jestem zaproszony.</a:t>
            </a:r>
            <a:br>
              <a:rPr lang="pl-PL" altLang="x-none" sz="1800" dirty="0"/>
            </a:br>
            <a:r>
              <a:rPr lang="pl-PL" altLang="x-none" sz="1800" dirty="0"/>
              <a:t>#5. Powrót z Jezusem na ziemię.</a:t>
            </a:r>
            <a:br>
              <a:rPr lang="pl-PL" altLang="x-none" sz="1800" dirty="0"/>
            </a:br>
            <a:r>
              <a:rPr lang="pl-PL" altLang="x-none" sz="1800" dirty="0"/>
              <a:t>#6. Objęcie dziedzictwa i z Królem królowanie.</a:t>
            </a:r>
            <a:br>
              <a:rPr lang="pl-PL" altLang="x-none" sz="1800" dirty="0"/>
            </a:br>
            <a:r>
              <a:rPr lang="pl-PL" altLang="x-none" sz="1800" dirty="0"/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767315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#1. </a:t>
            </a:r>
            <a:r>
              <a:rPr lang="pl-PL" dirty="0" err="1"/>
              <a:t>Metahistoria</a:t>
            </a:r>
            <a:r>
              <a:rPr lang="pl-PL" dirty="0"/>
              <a:t> a historia</a:t>
            </a:r>
          </a:p>
          <a:p>
            <a:pPr marL="0" indent="0">
              <a:buNone/>
            </a:pPr>
            <a:r>
              <a:rPr lang="pl-PL" dirty="0"/>
              <a:t>#2. Wydarzenia</a:t>
            </a:r>
          </a:p>
          <a:p>
            <a:pPr marL="457200" lvl="1" indent="0">
              <a:buNone/>
            </a:pPr>
            <a:r>
              <a:rPr lang="pl-PL" dirty="0"/>
              <a:t>#2.1 Słowo prawdy: Szeroka droga i wydarzenia na niej</a:t>
            </a:r>
          </a:p>
          <a:p>
            <a:pPr marL="457200" lvl="1" indent="0">
              <a:buNone/>
            </a:pPr>
            <a:r>
              <a:rPr lang="pl-PL" dirty="0"/>
              <a:t>#2.1. Dobra Nowina: Wydarzenia w życiu ucznia Jezusa</a:t>
            </a:r>
          </a:p>
          <a:p>
            <a:pPr marL="0" indent="0">
              <a:buNone/>
            </a:pPr>
            <a:r>
              <a:rPr lang="pl-PL" dirty="0"/>
              <a:t>#3. Inwestycje, które nie spłoną</a:t>
            </a:r>
          </a:p>
        </p:txBody>
      </p:sp>
    </p:spTree>
    <p:extLst>
      <p:ext uri="{BB962C8B-B14F-4D97-AF65-F5344CB8AC3E}">
        <p14:creationId xmlns:p14="http://schemas.microsoft.com/office/powerpoint/2010/main" val="17469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295814" y="538190"/>
            <a:ext cx="9417482" cy="946315"/>
          </a:xfrm>
        </p:spPr>
        <p:txBody>
          <a:bodyPr>
            <a:normAutofit fontScale="90000"/>
          </a:bodyPr>
          <a:lstStyle/>
          <a:p>
            <a:r>
              <a:rPr lang="pl-PL" altLang="pl-PL" b="1">
                <a:solidFill>
                  <a:srgbClr val="FF0000"/>
                </a:solidFill>
              </a:rPr>
              <a:t>Kolory z pliku 2019-10-12 nadzieja 2.4 do pracy </a:t>
            </a:r>
            <a:br>
              <a:rPr lang="pl-PL" altLang="pl-PL" b="1">
                <a:solidFill>
                  <a:srgbClr val="FF0000"/>
                </a:solidFill>
              </a:rPr>
            </a:br>
            <a:r>
              <a:rPr lang="pl-PL" altLang="pl-PL" b="1">
                <a:solidFill>
                  <a:srgbClr val="FF0000"/>
                </a:solidFill>
              </a:rPr>
              <a:t>Wszystkie </a:t>
            </a:r>
            <a:r>
              <a:rPr lang="pl-PL" altLang="pl-PL" b="1" dirty="0">
                <a:solidFill>
                  <a:srgbClr val="FF0000"/>
                </a:solidFill>
              </a:rPr>
              <a:t>obiekty do zachowania !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417017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Część #3.</a:t>
            </a:r>
            <a:br>
              <a:rPr lang="pl-PL" dirty="0"/>
            </a:br>
            <a:r>
              <a:rPr lang="pl-PL" dirty="0" smtClean="0"/>
              <a:t>Inwestycje w wieczność.</a:t>
            </a:r>
            <a:br>
              <a:rPr lang="pl-PL" dirty="0" smtClean="0"/>
            </a:br>
            <a:r>
              <a:rPr lang="pl-PL" dirty="0" smtClean="0"/>
              <a:t>Inwestycje</a:t>
            </a:r>
            <a:r>
              <a:rPr lang="pl-PL" dirty="0"/>
              <a:t>, które nie </a:t>
            </a:r>
            <a:r>
              <a:rPr lang="pl-PL" dirty="0" smtClean="0"/>
              <a:t>spłoną.</a:t>
            </a:r>
            <a:endParaRPr lang="pl-PL" dirty="0"/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Inwestycja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Materiał ten jest najlepiej opracowany w wykładach </a:t>
            </a:r>
            <a:r>
              <a:rPr lang="mr-IN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inwestycje w wieczność </a:t>
            </a:r>
            <a:r>
              <a:rPr lang="mr-IN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ostatnia wersja, Wrocław październik 2019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Inwestowanie wg </a:t>
            </a:r>
            <a:r>
              <a:rPr lang="pl-PL" dirty="0" err="1"/>
              <a:t>Łk</a:t>
            </a:r>
            <a:r>
              <a:rPr lang="pl-PL" dirty="0"/>
              <a:t> 16.9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baseline="30000" dirty="0"/>
              <a:t>(9)</a:t>
            </a:r>
            <a:r>
              <a:rPr lang="pl-PL" i="1" dirty="0"/>
              <a:t> I ja wam mówię: Czyńcie sobie przyjaciół mamoną niesprawiedliwości, aby gdy się skończy, przyjęli was do wiecznych przybytków. </a:t>
            </a:r>
            <a:r>
              <a:rPr lang="pl-PL" i="1" baseline="30000" dirty="0"/>
              <a:t>(10)</a:t>
            </a:r>
            <a:r>
              <a:rPr lang="pl-PL" i="1" dirty="0"/>
              <a:t> Wierny w najmniejszym i w wielkim jest wierny; a w najmniejszym niesprawiedliwy, jest i w wielkim niesprawiedliwy. </a:t>
            </a:r>
            <a:r>
              <a:rPr lang="pl-PL" i="1" baseline="30000" dirty="0"/>
              <a:t>(11)</a:t>
            </a:r>
            <a:r>
              <a:rPr lang="pl-PL" i="1" dirty="0"/>
              <a:t> Jeśli więc w niesprawiedliwej mamonie nie staliście się wierni, kto wam powierzy prawdziwą wartość? </a:t>
            </a:r>
            <a:r>
              <a:rPr lang="pl-PL" i="1" baseline="30000" dirty="0"/>
              <a:t>(12)</a:t>
            </a:r>
            <a:r>
              <a:rPr lang="pl-PL" i="1" dirty="0"/>
              <a:t> A jeśli w tym, co cudze nie staliście się wierni, kto wam da wasze własne?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/>
              <a:t>Wnioski:</a:t>
            </a:r>
          </a:p>
          <a:p>
            <a:r>
              <a:rPr lang="pl-PL" dirty="0"/>
              <a:t>Używaj kasy tak aby twoi przyjaciele mieli (gdy się skończy) wieczne przybytki i mogli mnie w nich przyjąć.</a:t>
            </a:r>
          </a:p>
          <a:p>
            <a:r>
              <a:rPr lang="pl-PL" dirty="0"/>
              <a:t>Bądź wierny zarządzaniu cudzym aby ktoś dał ci to co twoje własne (dziedzictwo?)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60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#1</a:t>
            </a:r>
            <a:br>
              <a:rPr lang="pl-PL" dirty="0"/>
            </a:br>
            <a:r>
              <a:rPr lang="pl-PL" dirty="0" err="1"/>
              <a:t>Metahistoria</a:t>
            </a:r>
            <a:r>
              <a:rPr lang="pl-PL" dirty="0"/>
              <a:t> a historia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8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</p:spTree>
    <p:extLst>
      <p:ext uri="{BB962C8B-B14F-4D97-AF65-F5344CB8AC3E}">
        <p14:creationId xmlns:p14="http://schemas.microsoft.com/office/powerpoint/2010/main" val="111774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17057</TotalTime>
  <Words>2745</Words>
  <Application>Microsoft Macintosh PowerPoint</Application>
  <PresentationFormat>Panoramiczny</PresentationFormat>
  <Paragraphs>598</Paragraphs>
  <Slides>73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73</vt:i4>
      </vt:variant>
    </vt:vector>
  </HeadingPairs>
  <TitlesOfParts>
    <vt:vector size="80" baseType="lpstr">
      <vt:lpstr>Calibri</vt:lpstr>
      <vt:lpstr>Mangal</vt:lpstr>
      <vt:lpstr>Monotype Sorts</vt:lpstr>
      <vt:lpstr>Times New Roman</vt:lpstr>
      <vt:lpstr>Verdana</vt:lpstr>
      <vt:lpstr>Arial</vt:lpstr>
      <vt:lpstr>Motyw pakietu Office</vt:lpstr>
      <vt:lpstr>Co będzie ze mną po śmierci? Nadzieja ucznia Jezusa.</vt:lpstr>
      <vt:lpstr>Myśl przewodnia: </vt:lpstr>
      <vt:lpstr>Plan na wystąpienie misyjne u Olka 9 września</vt:lpstr>
      <vt:lpstr>Plan wystąpienia na wystąpienie pt. Inwestycje</vt:lpstr>
      <vt:lpstr>Plan wystąpienia</vt:lpstr>
      <vt:lpstr>Uwaga</vt:lpstr>
      <vt:lpstr>Plan</vt:lpstr>
      <vt:lpstr>Część #1 Metahistoria a historia</vt:lpstr>
      <vt:lpstr>Metahistoria</vt:lpstr>
      <vt:lpstr>Zadanie określone przez apostoła Piotra</vt:lpstr>
      <vt:lpstr>Nadzieja to …</vt:lpstr>
      <vt:lpstr>Metahistoria, oraz jej trudne strony</vt:lpstr>
      <vt:lpstr>Ja i metahistoria</vt:lpstr>
      <vt:lpstr>Metahistoria a historia, którą się zajmujemy</vt:lpstr>
      <vt:lpstr>Biblijny plan dziejów a Święta Pana w Kpł23 </vt:lpstr>
      <vt:lpstr>Biblijny plan dziejów a Święta Pana w Kpł23 </vt:lpstr>
      <vt:lpstr>Biblijny plan dziejów – część wykonana </vt:lpstr>
      <vt:lpstr>Biblijny plan dziejów – część zaplanowana </vt:lpstr>
      <vt:lpstr>Abstrakt - działania Pana Jezusa na ziemi</vt:lpstr>
      <vt:lpstr>Jezus a życie człowieka</vt:lpstr>
      <vt:lpstr>Jezus a życie człowieka</vt:lpstr>
      <vt:lpstr>Część #2 Przyszłość </vt:lpstr>
      <vt:lpstr>Część #2.1 Słowo prawdy: Szeroka droga, która prowadzi na zatracenie.</vt:lpstr>
      <vt:lpstr>Życie człowieka</vt:lpstr>
      <vt:lpstr>Człowiek się rodzi i żyje</vt:lpstr>
      <vt:lpstr>Człowiek umiera</vt:lpstr>
      <vt:lpstr>Zejście do szeolu (gr. hades)</vt:lpstr>
      <vt:lpstr>Zmartwychwstanie</vt:lpstr>
      <vt:lpstr>I ujrzałem wielki biały tron,  i zasiadającego na nim…</vt:lpstr>
      <vt:lpstr>Człowiek będzie osądzony wg. swoich czynów.</vt:lpstr>
      <vt:lpstr>Prezentacja programu PowerPoint</vt:lpstr>
      <vt:lpstr>Prezentacja programu PowerPoint</vt:lpstr>
      <vt:lpstr>Slajdy dodatkowe do planu dziejów. Dokończyć!</vt:lpstr>
      <vt:lpstr>Wyjątek: czasy końca – pochwyceni i męczennicy</vt:lpstr>
      <vt:lpstr>ToDo: można zrobić slajd o Szatanie w czasach TK</vt:lpstr>
      <vt:lpstr>ToDo: można zrobić slajd o resztce Izraela</vt:lpstr>
      <vt:lpstr>Część #2.3 Dobra Nowina o przyszłości ucznia Jezusa</vt:lpstr>
      <vt:lpstr>Wydarzenia w których planuję brać udział</vt:lpstr>
      <vt:lpstr>Wydarzenia w których planuję brać udział</vt:lpstr>
      <vt:lpstr>Przypomnienie: Szeroka droga, która prowadzi na zatracenie</vt:lpstr>
      <vt:lpstr>#0. Wąska ścieżka prowadzi poprzez nowe narodzenie</vt:lpstr>
      <vt:lpstr>#0. Wąska ścieżka prowadzi poprzez nowe narodzenie </vt:lpstr>
      <vt:lpstr>Ef 1:13n – algorytm nawrócenia</vt:lpstr>
      <vt:lpstr>Ef 1:13 – usłyszeli, uwierzyli, zapieczętował</vt:lpstr>
      <vt:lpstr>Ef 2:1-7</vt:lpstr>
      <vt:lpstr>Ef 2:1-5</vt:lpstr>
      <vt:lpstr>Ef 2:5-7</vt:lpstr>
      <vt:lpstr>Ef 2:1-7</vt:lpstr>
      <vt:lpstr>Ef 2:8-10 – cel nowego stworzenia</vt:lpstr>
      <vt:lpstr>Slajd o ważności nowego narodzenia</vt:lpstr>
      <vt:lpstr>#1. Śmierć ciała, przeniesienie na łono Abrahama</vt:lpstr>
      <vt:lpstr>Śmierć ciała (Gen3:19)</vt:lpstr>
      <vt:lpstr>Śmierć a potem sąd (Heb1 9:27)</vt:lpstr>
      <vt:lpstr>Kraina umarłych (Łk 16:19nn)</vt:lpstr>
      <vt:lpstr>ToDo: wyjaśnienie pojęcia Łono Abrahama, oraz dzieci Abrahama.</vt:lpstr>
      <vt:lpstr>Hi 17:11-19 Hiob i jego nadzieja</vt:lpstr>
      <vt:lpstr>1Tes4:15</vt:lpstr>
      <vt:lpstr>Dn12:2</vt:lpstr>
      <vt:lpstr>#2. Zmartwychwstanie w nowym ciele</vt:lpstr>
      <vt:lpstr>1Tes4:15</vt:lpstr>
      <vt:lpstr>#3. Trybunał Chrystusa</vt:lpstr>
      <vt:lpstr>Gdzie jest mowa o zapłacie, o rozliczeniu sług?</vt:lpstr>
      <vt:lpstr>#4. Wesela Baranka</vt:lpstr>
      <vt:lpstr>Gdzie jest mowa o rozliczeniu sług?</vt:lpstr>
      <vt:lpstr>#5. Powrót na ziemię</vt:lpstr>
      <vt:lpstr>#6. Współkrólowanie w Królestwie Mesjasza</vt:lpstr>
      <vt:lpstr>ToDo: gdzie są miejsca o królowaniu?</vt:lpstr>
      <vt:lpstr>#7. Nowe Nieba i Nowa Ziemia</vt:lpstr>
      <vt:lpstr>Podsumowanie: Siedem wydarzeń  zaplanowanych w życiu ucznia Jezusa</vt:lpstr>
      <vt:lpstr>Kolory z pliku 2019-10-12 nadzieja 2.4 do pracy  Wszystkie obiekty do zachowania !</vt:lpstr>
      <vt:lpstr>Część #3. Inwestycje w wieczność. Inwestycje, które nie spłoną.</vt:lpstr>
      <vt:lpstr>Inwestycja</vt:lpstr>
      <vt:lpstr>Inwestowanie wg Łk 16.9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345</cp:revision>
  <cp:lastPrinted>2019-09-09T14:49:46Z</cp:lastPrinted>
  <dcterms:created xsi:type="dcterms:W3CDTF">2018-05-18T15:30:11Z</dcterms:created>
  <dcterms:modified xsi:type="dcterms:W3CDTF">2020-01-21T19:26:41Z</dcterms:modified>
</cp:coreProperties>
</file>